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3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  <p:sldMasterId id="2147483797" r:id="rId2"/>
    <p:sldMasterId id="2147483887" r:id="rId3"/>
    <p:sldMasterId id="2147483909" r:id="rId4"/>
  </p:sldMasterIdLst>
  <p:notesMasterIdLst>
    <p:notesMasterId r:id="rId26"/>
  </p:notesMasterIdLst>
  <p:sldIdLst>
    <p:sldId id="323" r:id="rId5"/>
    <p:sldId id="1175" r:id="rId6"/>
    <p:sldId id="4224" r:id="rId7"/>
    <p:sldId id="4238" r:id="rId8"/>
    <p:sldId id="4239" r:id="rId9"/>
    <p:sldId id="4240" r:id="rId10"/>
    <p:sldId id="4241" r:id="rId11"/>
    <p:sldId id="4242" r:id="rId12"/>
    <p:sldId id="1091" r:id="rId13"/>
    <p:sldId id="4228" r:id="rId14"/>
    <p:sldId id="4225" r:id="rId15"/>
    <p:sldId id="4226" r:id="rId16"/>
    <p:sldId id="1155" r:id="rId17"/>
    <p:sldId id="4227" r:id="rId18"/>
    <p:sldId id="4243" r:id="rId19"/>
    <p:sldId id="4230" r:id="rId20"/>
    <p:sldId id="4231" r:id="rId21"/>
    <p:sldId id="4233" r:id="rId22"/>
    <p:sldId id="4244" r:id="rId23"/>
    <p:sldId id="4235" r:id="rId24"/>
    <p:sldId id="4245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20"/>
    <a:srgbClr val="000000"/>
    <a:srgbClr val="353334"/>
    <a:srgbClr val="30351E"/>
    <a:srgbClr val="574D41"/>
    <a:srgbClr val="FFAF00"/>
    <a:srgbClr val="7DA12F"/>
    <a:srgbClr val="F94867"/>
    <a:srgbClr val="20B3B7"/>
    <a:srgbClr val="42C2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04D331-A306-46D6-9B83-209FFDCBA5AE}" v="214" dt="2023-06-01T11:50:15.7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7" autoAdjust="0"/>
    <p:restoredTop sz="94063" autoAdjust="0"/>
  </p:normalViewPr>
  <p:slideViewPr>
    <p:cSldViewPr snapToGrid="0" snapToObjects="1">
      <p:cViewPr varScale="1">
        <p:scale>
          <a:sx n="77" d="100"/>
          <a:sy n="77" d="100"/>
        </p:scale>
        <p:origin x="149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  <pc:docChgLst>
    <pc:chgData name="Ulisses Lima Messias" userId="8f637c0ec9cdd908" providerId="LiveId" clId="{1904D331-A306-46D6-9B83-209FFDCBA5AE}"/>
    <pc:docChg chg="custSel addSld delSld modSld sldOrd delMainMaster">
      <pc:chgData name="Ulisses Lima Messias" userId="8f637c0ec9cdd908" providerId="LiveId" clId="{1904D331-A306-46D6-9B83-209FFDCBA5AE}" dt="2023-06-01T11:50:40.473" v="1784" actId="47"/>
      <pc:docMkLst>
        <pc:docMk/>
      </pc:docMkLst>
      <pc:sldChg chg="delSp del mod setBg delAnim">
        <pc:chgData name="Ulisses Lima Messias" userId="8f637c0ec9cdd908" providerId="LiveId" clId="{1904D331-A306-46D6-9B83-209FFDCBA5AE}" dt="2023-06-01T11:50:40.473" v="1784" actId="47"/>
        <pc:sldMkLst>
          <pc:docMk/>
          <pc:sldMk cId="2729359687" sldId="256"/>
        </pc:sldMkLst>
        <pc:picChg chg="del">
          <ac:chgData name="Ulisses Lima Messias" userId="8f637c0ec9cdd908" providerId="LiveId" clId="{1904D331-A306-46D6-9B83-209FFDCBA5AE}" dt="2023-06-01T11:44:37.502" v="1707" actId="478"/>
          <ac:picMkLst>
            <pc:docMk/>
            <pc:sldMk cId="2729359687" sldId="256"/>
            <ac:picMk id="4" creationId="{FDDC4C45-F275-4331-A367-D00B5FAF90E7}"/>
          </ac:picMkLst>
        </pc:picChg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1904D331-A306-46D6-9B83-209FFDCBA5AE}" dt="2023-05-29T19:09:43.427" v="240" actId="47"/>
        <pc:sldMkLst>
          <pc:docMk/>
          <pc:sldMk cId="155438175" sldId="1154"/>
        </pc:sldMkLst>
      </pc:sldChg>
      <pc:sldChg chg="del">
        <pc:chgData name="Ulisses Lima Messias" userId="8f637c0ec9cdd908" providerId="LiveId" clId="{1904D331-A306-46D6-9B83-209FFDCBA5AE}" dt="2023-05-29T19:06:39.168" v="192" actId="47"/>
        <pc:sldMkLst>
          <pc:docMk/>
          <pc:sldMk cId="3838489330" sldId="1164"/>
        </pc:sldMkLst>
      </pc:sldChg>
      <pc:sldChg chg="addSp delSp modSp mod setBg">
        <pc:chgData name="Ulisses Lima Messias" userId="8f637c0ec9cdd908" providerId="LiveId" clId="{1904D331-A306-46D6-9B83-209FFDCBA5AE}" dt="2023-06-01T11:50:36.444" v="1783" actId="1076"/>
        <pc:sldMkLst>
          <pc:docMk/>
          <pc:sldMk cId="4138162553" sldId="1175"/>
        </pc:sldMkLst>
        <pc:spChg chg="del mod">
          <ac:chgData name="Ulisses Lima Messias" userId="8f637c0ec9cdd908" providerId="LiveId" clId="{1904D331-A306-46D6-9B83-209FFDCBA5AE}" dt="2023-06-01T11:45:19.879" v="1713" actId="478"/>
          <ac:spMkLst>
            <pc:docMk/>
            <pc:sldMk cId="4138162553" sldId="1175"/>
            <ac:spMk id="2" creationId="{92016E7C-E395-4580-BCFF-F73CF55A3D9A}"/>
          </ac:spMkLst>
        </pc:spChg>
        <pc:spChg chg="add mod">
          <ac:chgData name="Ulisses Lima Messias" userId="8f637c0ec9cdd908" providerId="LiveId" clId="{1904D331-A306-46D6-9B83-209FFDCBA5AE}" dt="2023-06-01T11:50:36.444" v="1783" actId="1076"/>
          <ac:spMkLst>
            <pc:docMk/>
            <pc:sldMk cId="4138162553" sldId="1175"/>
            <ac:spMk id="3" creationId="{A0076E9C-2007-E937-3529-815018A201CF}"/>
          </ac:spMkLst>
        </pc:spChg>
        <pc:spChg chg="add mod">
          <ac:chgData name="Ulisses Lima Messias" userId="8f637c0ec9cdd908" providerId="LiveId" clId="{1904D331-A306-46D6-9B83-209FFDCBA5AE}" dt="2023-06-01T11:50:23.392" v="1781" actId="1076"/>
          <ac:spMkLst>
            <pc:docMk/>
            <pc:sldMk cId="4138162553" sldId="1175"/>
            <ac:spMk id="4" creationId="{CEAE6DA3-C183-8E48-69E8-489FC3E5840E}"/>
          </ac:spMkLst>
        </pc:spChg>
        <pc:spChg chg="add mod">
          <ac:chgData name="Ulisses Lima Messias" userId="8f637c0ec9cdd908" providerId="LiveId" clId="{1904D331-A306-46D6-9B83-209FFDCBA5AE}" dt="2023-06-01T11:50:32.913" v="1782" actId="207"/>
          <ac:spMkLst>
            <pc:docMk/>
            <pc:sldMk cId="4138162553" sldId="1175"/>
            <ac:spMk id="5" creationId="{5FFFB68A-C3FA-A0D0-C501-F28BFE93EE84}"/>
          </ac:spMkLst>
        </pc:spChg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927543541" sldId="1258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1690244136" sldId="1266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746613378" sldId="1267"/>
        </pc:sldMkLst>
      </pc:sldChg>
      <pc:sldChg chg="delSp del mod">
        <pc:chgData name="Ulisses Lima Messias" userId="8f637c0ec9cdd908" providerId="LiveId" clId="{1904D331-A306-46D6-9B83-209FFDCBA5AE}" dt="2023-05-29T19:06:51.167" v="194" actId="47"/>
        <pc:sldMkLst>
          <pc:docMk/>
          <pc:sldMk cId="1508522897" sldId="1675"/>
        </pc:sldMkLst>
        <pc:spChg chg="del">
          <ac:chgData name="Ulisses Lima Messias" userId="8f637c0ec9cdd908" providerId="LiveId" clId="{1904D331-A306-46D6-9B83-209FFDCBA5AE}" dt="2023-05-29T19:06:49.233" v="193" actId="478"/>
          <ac:spMkLst>
            <pc:docMk/>
            <pc:sldMk cId="1508522897" sldId="1675"/>
            <ac:spMk id="3" creationId="{48CC8E0B-82F0-4B16-8FAE-76129D443DA8}"/>
          </ac:spMkLst>
        </pc:spChg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1904D331-A306-46D6-9B83-209FFDCBA5AE}" dt="2023-05-29T19:12:50.573" v="322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862511446" sldId="4222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863666224" sldId="4223"/>
        </pc:sldMkLst>
      </pc:sldChg>
      <pc:sldChg chg="del">
        <pc:chgData name="Ulisses Lima Messias" userId="8f637c0ec9cdd908" providerId="LiveId" clId="{1904D331-A306-46D6-9B83-209FFDCBA5AE}" dt="2023-05-29T19:06:38.451" v="191" actId="47"/>
        <pc:sldMkLst>
          <pc:docMk/>
          <pc:sldMk cId="3192603605" sldId="4224"/>
        </pc:sldMkLst>
      </pc:sldChg>
      <pc:sldChg chg="modSp mod">
        <pc:chgData name="Ulisses Lima Messias" userId="8f637c0ec9cdd908" providerId="LiveId" clId="{1904D331-A306-46D6-9B83-209FFDCBA5AE}" dt="2023-05-29T19:09:07.977" v="239" actId="20577"/>
        <pc:sldMkLst>
          <pc:docMk/>
          <pc:sldMk cId="3736915724" sldId="4225"/>
        </pc:sldMkLst>
        <pc:spChg chg="mod">
          <ac:chgData name="Ulisses Lima Messias" userId="8f637c0ec9cdd908" providerId="LiveId" clId="{1904D331-A306-46D6-9B83-209FFDCBA5AE}" dt="2023-05-29T19:09:07.977" v="239" actId="20577"/>
          <ac:spMkLst>
            <pc:docMk/>
            <pc:sldMk cId="3736915724" sldId="4225"/>
            <ac:spMk id="16" creationId="{56069302-2095-09B5-EA6C-1F07DBB495CB}"/>
          </ac:spMkLst>
        </pc:spChg>
      </pc:sldChg>
      <pc:sldChg chg="addSp delSp modSp mod">
        <pc:chgData name="Ulisses Lima Messias" userId="8f637c0ec9cdd908" providerId="LiveId" clId="{1904D331-A306-46D6-9B83-209FFDCBA5AE}" dt="2023-05-29T19:16:30.828" v="412" actId="1076"/>
        <pc:sldMkLst>
          <pc:docMk/>
          <pc:sldMk cId="202930700" sldId="4226"/>
        </pc:sldMkLst>
        <pc:spChg chg="add del mod">
          <ac:chgData name="Ulisses Lima Messias" userId="8f637c0ec9cdd908" providerId="LiveId" clId="{1904D331-A306-46D6-9B83-209FFDCBA5AE}" dt="2023-05-29T17:58:06.173" v="55" actId="478"/>
          <ac:spMkLst>
            <pc:docMk/>
            <pc:sldMk cId="202930700" sldId="4226"/>
            <ac:spMk id="2" creationId="{C5DBBC0E-E846-7572-2A24-3B926EB34C80}"/>
          </ac:spMkLst>
        </pc:spChg>
        <pc:spChg chg="mod">
          <ac:chgData name="Ulisses Lima Messias" userId="8f637c0ec9cdd908" providerId="LiveId" clId="{1904D331-A306-46D6-9B83-209FFDCBA5AE}" dt="2023-05-29T19:16:30.828" v="412" actId="1076"/>
          <ac:spMkLst>
            <pc:docMk/>
            <pc:sldMk cId="202930700" sldId="4226"/>
            <ac:spMk id="4" creationId="{9606AD79-FC25-45EE-A8B8-73A82FBFD57B}"/>
          </ac:spMkLst>
        </pc:spChg>
        <pc:spChg chg="mod">
          <ac:chgData name="Ulisses Lima Messias" userId="8f637c0ec9cdd908" providerId="LiveId" clId="{1904D331-A306-46D6-9B83-209FFDCBA5AE}" dt="2023-05-29T17:57:05.094" v="45" actId="1076"/>
          <ac:spMkLst>
            <pc:docMk/>
            <pc:sldMk cId="202930700" sldId="4226"/>
            <ac:spMk id="12" creationId="{828A8EDD-4F08-498D-89BB-93B625AC961E}"/>
          </ac:spMkLst>
        </pc:spChg>
        <pc:spChg chg="mod">
          <ac:chgData name="Ulisses Lima Messias" userId="8f637c0ec9cdd908" providerId="LiveId" clId="{1904D331-A306-46D6-9B83-209FFDCBA5AE}" dt="2023-05-25T12:28:08.670" v="5" actId="20577"/>
          <ac:spMkLst>
            <pc:docMk/>
            <pc:sldMk cId="202930700" sldId="4226"/>
            <ac:spMk id="13" creationId="{F0A2D54E-94EA-46E8-9A79-EED11F107ACD}"/>
          </ac:spMkLst>
        </pc:spChg>
        <pc:spChg chg="mod">
          <ac:chgData name="Ulisses Lima Messias" userId="8f637c0ec9cdd908" providerId="LiveId" clId="{1904D331-A306-46D6-9B83-209FFDCBA5AE}" dt="2023-05-29T17:58:56.041" v="143" actId="20577"/>
          <ac:spMkLst>
            <pc:docMk/>
            <pc:sldMk cId="202930700" sldId="4226"/>
            <ac:spMk id="19" creationId="{00922123-9E8A-459A-9199-E0E568D2863F}"/>
          </ac:spMkLst>
        </pc:spChg>
        <pc:graphicFrameChg chg="mod">
          <ac:chgData name="Ulisses Lima Messias" userId="8f637c0ec9cdd908" providerId="LiveId" clId="{1904D331-A306-46D6-9B83-209FFDCBA5AE}" dt="2023-05-25T12:32:34.468" v="44" actId="20577"/>
          <ac:graphicFrameMkLst>
            <pc:docMk/>
            <pc:sldMk cId="202930700" sldId="4226"/>
            <ac:graphicFrameMk id="14" creationId="{0FB25F41-5224-4393-9436-4DCB7615E82F}"/>
          </ac:graphicFrameMkLst>
        </pc:graphicFrameChg>
      </pc:sldChg>
      <pc:sldChg chg="addSp delSp modSp mod">
        <pc:chgData name="Ulisses Lima Messias" userId="8f637c0ec9cdd908" providerId="LiveId" clId="{1904D331-A306-46D6-9B83-209FFDCBA5AE}" dt="2023-05-29T19:12:41.560" v="321" actId="113"/>
        <pc:sldMkLst>
          <pc:docMk/>
          <pc:sldMk cId="1311432953" sldId="4227"/>
        </pc:sldMkLst>
        <pc:spChg chg="del">
          <ac:chgData name="Ulisses Lima Messias" userId="8f637c0ec9cdd908" providerId="LiveId" clId="{1904D331-A306-46D6-9B83-209FFDCBA5AE}" dt="2023-05-29T19:11:08.056" v="243" actId="478"/>
          <ac:spMkLst>
            <pc:docMk/>
            <pc:sldMk cId="1311432953" sldId="4227"/>
            <ac:spMk id="2" creationId="{9D3B87E0-232C-4F0D-99DB-D382B9A6BE50}"/>
          </ac:spMkLst>
        </pc:spChg>
        <pc:spChg chg="mod">
          <ac:chgData name="Ulisses Lima Messias" userId="8f637c0ec9cdd908" providerId="LiveId" clId="{1904D331-A306-46D6-9B83-209FFDCBA5AE}" dt="2023-05-29T18:03:40.655" v="189" actId="1076"/>
          <ac:spMkLst>
            <pc:docMk/>
            <pc:sldMk cId="1311432953" sldId="4227"/>
            <ac:spMk id="3" creationId="{164EF5BC-10DD-45A7-9BFA-107D89490864}"/>
          </ac:spMkLst>
        </pc:spChg>
        <pc:spChg chg="add mod">
          <ac:chgData name="Ulisses Lima Messias" userId="8f637c0ec9cdd908" providerId="LiveId" clId="{1904D331-A306-46D6-9B83-209FFDCBA5AE}" dt="2023-05-29T19:12:41.560" v="321" actId="113"/>
          <ac:spMkLst>
            <pc:docMk/>
            <pc:sldMk cId="1311432953" sldId="4227"/>
            <ac:spMk id="7" creationId="{7299AC4B-D698-81BC-CA8F-63EFBC806C8F}"/>
          </ac:spMkLst>
        </pc:spChg>
        <pc:spChg chg="mod">
          <ac:chgData name="Ulisses Lima Messias" userId="8f637c0ec9cdd908" providerId="LiveId" clId="{1904D331-A306-46D6-9B83-209FFDCBA5AE}" dt="2023-05-29T19:07:40.204" v="200" actId="20577"/>
          <ac:spMkLst>
            <pc:docMk/>
            <pc:sldMk cId="1311432953" sldId="4227"/>
            <ac:spMk id="12" creationId="{A1F3A8B8-44A7-4DEB-B857-3BDBD8414538}"/>
          </ac:spMkLst>
        </pc:spChg>
        <pc:spChg chg="mod">
          <ac:chgData name="Ulisses Lima Messias" userId="8f637c0ec9cdd908" providerId="LiveId" clId="{1904D331-A306-46D6-9B83-209FFDCBA5AE}" dt="2023-05-29T18:01:50.082" v="182" actId="20577"/>
          <ac:spMkLst>
            <pc:docMk/>
            <pc:sldMk cId="1311432953" sldId="4227"/>
            <ac:spMk id="17" creationId="{51B49757-475C-4CEC-BBEA-8DABEF8ECAFD}"/>
          </ac:spMkLst>
        </pc:spChg>
        <pc:spChg chg="mod">
          <ac:chgData name="Ulisses Lima Messias" userId="8f637c0ec9cdd908" providerId="LiveId" clId="{1904D331-A306-46D6-9B83-209FFDCBA5AE}" dt="2023-05-29T18:03:44.473" v="190" actId="1076"/>
          <ac:spMkLst>
            <pc:docMk/>
            <pc:sldMk cId="1311432953" sldId="4227"/>
            <ac:spMk id="20" creationId="{47E3AAF5-9B89-42BB-A6F7-2EF72360D667}"/>
          </ac:spMkLst>
        </pc:spChg>
        <pc:graphicFrameChg chg="mod">
          <ac:chgData name="Ulisses Lima Messias" userId="8f637c0ec9cdd908" providerId="LiveId" clId="{1904D331-A306-46D6-9B83-209FFDCBA5AE}" dt="2023-05-29T18:01:35.613" v="181" actId="20577"/>
          <ac:graphicFrameMkLst>
            <pc:docMk/>
            <pc:sldMk cId="1311432953" sldId="4227"/>
            <ac:graphicFrameMk id="13" creationId="{B3CADE98-D1BF-42C1-A2B0-05A80DE7509A}"/>
          </ac:graphicFrameMkLst>
        </pc:graphicFrameChg>
      </pc:sldChg>
      <pc:sldChg chg="modSp mod">
        <pc:chgData name="Ulisses Lima Messias" userId="8f637c0ec9cdd908" providerId="LiveId" clId="{1904D331-A306-46D6-9B83-209FFDCBA5AE}" dt="2023-05-29T19:13:42.647" v="330" actId="20577"/>
        <pc:sldMkLst>
          <pc:docMk/>
          <pc:sldMk cId="11844907" sldId="4228"/>
        </pc:sldMkLst>
        <pc:spChg chg="mod">
          <ac:chgData name="Ulisses Lima Messias" userId="8f637c0ec9cdd908" providerId="LiveId" clId="{1904D331-A306-46D6-9B83-209FFDCBA5AE}" dt="2023-05-29T19:13:42.647" v="330" actId="20577"/>
          <ac:spMkLst>
            <pc:docMk/>
            <pc:sldMk cId="11844907" sldId="4228"/>
            <ac:spMk id="2" creationId="{92016E7C-E395-4580-BCFF-F73CF55A3D9A}"/>
          </ac:spMkLst>
        </pc:spChg>
      </pc:sldChg>
      <pc:sldChg chg="modSp add mod ord">
        <pc:chgData name="Ulisses Lima Messias" userId="8f637c0ec9cdd908" providerId="LiveId" clId="{1904D331-A306-46D6-9B83-209FFDCBA5AE}" dt="2023-05-29T19:30:25.582" v="1112" actId="20577"/>
        <pc:sldMkLst>
          <pc:docMk/>
          <pc:sldMk cId="463862598" sldId="4229"/>
        </pc:sldMkLst>
        <pc:spChg chg="mod">
          <ac:chgData name="Ulisses Lima Messias" userId="8f637c0ec9cdd908" providerId="LiveId" clId="{1904D331-A306-46D6-9B83-209FFDCBA5AE}" dt="2023-05-29T19:30:25.582" v="1112" actId="20577"/>
          <ac:spMkLst>
            <pc:docMk/>
            <pc:sldMk cId="463862598" sldId="4229"/>
            <ac:spMk id="2" creationId="{92016E7C-E395-4580-BCFF-F73CF55A3D9A}"/>
          </ac:spMkLst>
        </pc:spChg>
      </pc:sldChg>
      <pc:sldChg chg="addSp delSp modSp add mod ord delAnim">
        <pc:chgData name="Ulisses Lima Messias" userId="8f637c0ec9cdd908" providerId="LiveId" clId="{1904D331-A306-46D6-9B83-209FFDCBA5AE}" dt="2023-05-29T19:26:25.599" v="793" actId="20577"/>
        <pc:sldMkLst>
          <pc:docMk/>
          <pc:sldMk cId="4286135044" sldId="4230"/>
        </pc:sldMkLst>
        <pc:spChg chg="add mod">
          <ac:chgData name="Ulisses Lima Messias" userId="8f637c0ec9cdd908" providerId="LiveId" clId="{1904D331-A306-46D6-9B83-209FFDCBA5AE}" dt="2023-05-29T19:26:25.599" v="793" actId="20577"/>
          <ac:spMkLst>
            <pc:docMk/>
            <pc:sldMk cId="4286135044" sldId="4230"/>
            <ac:spMk id="2" creationId="{11B43F96-C860-2FD3-7BA6-E43ED9D8ABB6}"/>
          </ac:spMkLst>
        </pc:spChg>
        <pc:spChg chg="del mod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3" creationId="{8BA2ED90-BFEE-47DB-A114-D9361053418F}"/>
          </ac:spMkLst>
        </pc:spChg>
        <pc:spChg chg="del">
          <ac:chgData name="Ulisses Lima Messias" userId="8f637c0ec9cdd908" providerId="LiveId" clId="{1904D331-A306-46D6-9B83-209FFDCBA5AE}" dt="2023-05-29T19:16:12.370" v="400" actId="478"/>
          <ac:spMkLst>
            <pc:docMk/>
            <pc:sldMk cId="4286135044" sldId="4230"/>
            <ac:spMk id="4" creationId="{9606AD79-FC25-45EE-A8B8-73A82FBFD57B}"/>
          </ac:spMkLst>
        </pc:spChg>
        <pc:spChg chg="del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5" creationId="{57F48188-1F7B-4F9A-3A36-8E22C9C88B11}"/>
          </ac:spMkLst>
        </pc:spChg>
        <pc:spChg chg="mod">
          <ac:chgData name="Ulisses Lima Messias" userId="8f637c0ec9cdd908" providerId="LiveId" clId="{1904D331-A306-46D6-9B83-209FFDCBA5AE}" dt="2023-05-29T19:14:48.604" v="365" actId="20577"/>
          <ac:spMkLst>
            <pc:docMk/>
            <pc:sldMk cId="4286135044" sldId="4230"/>
            <ac:spMk id="8" creationId="{EDAF4C7D-D4B1-AF2B-DE96-B66A8BDBA9F4}"/>
          </ac:spMkLst>
        </pc:spChg>
        <pc:spChg chg="add mod">
          <ac:chgData name="Ulisses Lima Messias" userId="8f637c0ec9cdd908" providerId="LiveId" clId="{1904D331-A306-46D6-9B83-209FFDCBA5AE}" dt="2023-05-29T19:22:46.057" v="670" actId="20577"/>
          <ac:spMkLst>
            <pc:docMk/>
            <pc:sldMk cId="4286135044" sldId="4230"/>
            <ac:spMk id="9" creationId="{9E2E7111-1887-9C68-4C63-740E0679B1E1}"/>
          </ac:spMkLst>
        </pc:spChg>
        <pc:spChg chg="add del mod">
          <ac:chgData name="Ulisses Lima Messias" userId="8f637c0ec9cdd908" providerId="LiveId" clId="{1904D331-A306-46D6-9B83-209FFDCBA5AE}" dt="2023-05-29T19:24:09.359" v="677" actId="478"/>
          <ac:spMkLst>
            <pc:docMk/>
            <pc:sldMk cId="4286135044" sldId="4230"/>
            <ac:spMk id="11" creationId="{976D44A8-7DAF-4235-AB9F-323070261890}"/>
          </ac:spMkLst>
        </pc:spChg>
        <pc:spChg chg="del mod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12" creationId="{828A8EDD-4F08-498D-89BB-93B625AC961E}"/>
          </ac:spMkLst>
        </pc:spChg>
        <pc:spChg chg="del mod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13" creationId="{F0A2D54E-94EA-46E8-9A79-EED11F107ACD}"/>
          </ac:spMkLst>
        </pc:spChg>
        <pc:spChg chg="add mod">
          <ac:chgData name="Ulisses Lima Messias" userId="8f637c0ec9cdd908" providerId="LiveId" clId="{1904D331-A306-46D6-9B83-209FFDCBA5AE}" dt="2023-05-29T19:24:21.988" v="684" actId="1076"/>
          <ac:spMkLst>
            <pc:docMk/>
            <pc:sldMk cId="4286135044" sldId="4230"/>
            <ac:spMk id="15" creationId="{CCBE13BF-2F3B-468B-BC46-30294A09CC59}"/>
          </ac:spMkLst>
        </pc:spChg>
        <pc:spChg chg="add mod">
          <ac:chgData name="Ulisses Lima Messias" userId="8f637c0ec9cdd908" providerId="LiveId" clId="{1904D331-A306-46D6-9B83-209FFDCBA5AE}" dt="2023-05-29T19:25:24.839" v="742" actId="20577"/>
          <ac:spMkLst>
            <pc:docMk/>
            <pc:sldMk cId="4286135044" sldId="4230"/>
            <ac:spMk id="16" creationId="{68157924-830E-3649-D51B-463F73B1A2C2}"/>
          </ac:spMkLst>
        </pc:spChg>
        <pc:spChg chg="del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19" creationId="{00922123-9E8A-459A-9199-E0E568D2863F}"/>
          </ac:spMkLst>
        </pc:spChg>
        <pc:spChg chg="del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20" creationId="{8798A8F9-0FCB-4B2E-97D5-3C6AEF953DC7}"/>
          </ac:spMkLst>
        </pc:spChg>
        <pc:grpChg chg="del">
          <ac:chgData name="Ulisses Lima Messias" userId="8f637c0ec9cdd908" providerId="LiveId" clId="{1904D331-A306-46D6-9B83-209FFDCBA5AE}" dt="2023-05-29T19:20:14.241" v="553" actId="478"/>
          <ac:grpSpMkLst>
            <pc:docMk/>
            <pc:sldMk cId="4286135044" sldId="4230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1904D331-A306-46D6-9B83-209FFDCBA5AE}" dt="2023-05-29T19:20:22.706" v="554" actId="478"/>
          <ac:graphicFrameMkLst>
            <pc:docMk/>
            <pc:sldMk cId="4286135044" sldId="4230"/>
            <ac:graphicFrameMk id="14" creationId="{0FB25F41-5224-4393-9436-4DCB7615E82F}"/>
          </ac:graphicFrameMkLst>
        </pc:graphicFrameChg>
        <pc:picChg chg="mod">
          <ac:chgData name="Ulisses Lima Messias" userId="8f637c0ec9cdd908" providerId="LiveId" clId="{1904D331-A306-46D6-9B83-209FFDCBA5AE}" dt="2023-05-29T19:22:23.506" v="615" actId="1076"/>
          <ac:picMkLst>
            <pc:docMk/>
            <pc:sldMk cId="4286135044" sldId="4230"/>
            <ac:picMk id="10" creationId="{513DB43B-8CC1-1906-14C4-576E575FB57D}"/>
          </ac:picMkLst>
        </pc:picChg>
        <pc:picChg chg="del">
          <ac:chgData name="Ulisses Lima Messias" userId="8f637c0ec9cdd908" providerId="LiveId" clId="{1904D331-A306-46D6-9B83-209FFDCBA5AE}" dt="2023-05-29T19:20:14.241" v="553" actId="478"/>
          <ac:picMkLst>
            <pc:docMk/>
            <pc:sldMk cId="4286135044" sldId="4230"/>
            <ac:picMk id="33" creationId="{DC817D09-CEDB-474B-8353-BEC72B6CBDC2}"/>
          </ac:picMkLst>
        </pc:picChg>
        <pc:cxnChg chg="del">
          <ac:chgData name="Ulisses Lima Messias" userId="8f637c0ec9cdd908" providerId="LiveId" clId="{1904D331-A306-46D6-9B83-209FFDCBA5AE}" dt="2023-05-29T19:20:14.241" v="553" actId="478"/>
          <ac:cxnSpMkLst>
            <pc:docMk/>
            <pc:sldMk cId="4286135044" sldId="4230"/>
            <ac:cxnSpMk id="7" creationId="{EC1B10B0-7CE7-47C5-A7AD-EE08517B8F86}"/>
          </ac:cxnSpMkLst>
        </pc:cxnChg>
      </pc:sldChg>
      <pc:sldChg chg="add del">
        <pc:chgData name="Ulisses Lima Messias" userId="8f637c0ec9cdd908" providerId="LiveId" clId="{1904D331-A306-46D6-9B83-209FFDCBA5AE}" dt="2023-05-29T19:26:36.527" v="794" actId="47"/>
        <pc:sldMkLst>
          <pc:docMk/>
          <pc:sldMk cId="194819014" sldId="4231"/>
        </pc:sldMkLst>
      </pc:sldChg>
      <pc:sldChg chg="addSp delSp modSp add mod">
        <pc:chgData name="Ulisses Lima Messias" userId="8f637c0ec9cdd908" providerId="LiveId" clId="{1904D331-A306-46D6-9B83-209FFDCBA5AE}" dt="2023-05-29T19:30:05.052" v="1082" actId="1076"/>
        <pc:sldMkLst>
          <pc:docMk/>
          <pc:sldMk cId="3217088282" sldId="4231"/>
        </pc:sldMkLst>
        <pc:spChg chg="mod">
          <ac:chgData name="Ulisses Lima Messias" userId="8f637c0ec9cdd908" providerId="LiveId" clId="{1904D331-A306-46D6-9B83-209FFDCBA5AE}" dt="2023-05-29T19:27:26.645" v="863" actId="20577"/>
          <ac:spMkLst>
            <pc:docMk/>
            <pc:sldMk cId="3217088282" sldId="4231"/>
            <ac:spMk id="2" creationId="{11B43F96-C860-2FD3-7BA6-E43ED9D8ABB6}"/>
          </ac:spMkLst>
        </pc:spChg>
        <pc:spChg chg="add mod">
          <ac:chgData name="Ulisses Lima Messias" userId="8f637c0ec9cdd908" providerId="LiveId" clId="{1904D331-A306-46D6-9B83-209FFDCBA5AE}" dt="2023-05-29T19:30:05.052" v="1082" actId="1076"/>
          <ac:spMkLst>
            <pc:docMk/>
            <pc:sldMk cId="3217088282" sldId="4231"/>
            <ac:spMk id="4" creationId="{27A5EA73-196F-3420-3EBE-9B8F22FB520F}"/>
          </ac:spMkLst>
        </pc:spChg>
        <pc:spChg chg="mod">
          <ac:chgData name="Ulisses Lima Messias" userId="8f637c0ec9cdd908" providerId="LiveId" clId="{1904D331-A306-46D6-9B83-209FFDCBA5AE}" dt="2023-05-29T19:28:15.598" v="1038" actId="20577"/>
          <ac:spMkLst>
            <pc:docMk/>
            <pc:sldMk cId="3217088282" sldId="4231"/>
            <ac:spMk id="9" creationId="{9E2E7111-1887-9C68-4C63-740E0679B1E1}"/>
          </ac:spMkLst>
        </pc:spChg>
        <pc:spChg chg="del">
          <ac:chgData name="Ulisses Lima Messias" userId="8f637c0ec9cdd908" providerId="LiveId" clId="{1904D331-A306-46D6-9B83-209FFDCBA5AE}" dt="2023-05-29T19:28:19.928" v="1040" actId="478"/>
          <ac:spMkLst>
            <pc:docMk/>
            <pc:sldMk cId="3217088282" sldId="4231"/>
            <ac:spMk id="16" creationId="{68157924-830E-3649-D51B-463F73B1A2C2}"/>
          </ac:spMkLst>
        </pc:spChg>
        <pc:picChg chg="mod">
          <ac:chgData name="Ulisses Lima Messias" userId="8f637c0ec9cdd908" providerId="LiveId" clId="{1904D331-A306-46D6-9B83-209FFDCBA5AE}" dt="2023-05-29T19:29:45.184" v="1044" actId="692"/>
          <ac:picMkLst>
            <pc:docMk/>
            <pc:sldMk cId="3217088282" sldId="4231"/>
            <ac:picMk id="3" creationId="{B903B4EB-0966-C8F6-7917-AFC26FE4F794}"/>
          </ac:picMkLst>
        </pc:picChg>
        <pc:picChg chg="del">
          <ac:chgData name="Ulisses Lima Messias" userId="8f637c0ec9cdd908" providerId="LiveId" clId="{1904D331-A306-46D6-9B83-209FFDCBA5AE}" dt="2023-05-29T19:28:18.231" v="1039" actId="478"/>
          <ac:picMkLst>
            <pc:docMk/>
            <pc:sldMk cId="3217088282" sldId="4231"/>
            <ac:picMk id="10" creationId="{513DB43B-8CC1-1906-14C4-576E575FB57D}"/>
          </ac:picMkLst>
        </pc:picChg>
      </pc:sldChg>
      <pc:sldChg chg="modSp add mod ord">
        <pc:chgData name="Ulisses Lima Messias" userId="8f637c0ec9cdd908" providerId="LiveId" clId="{1904D331-A306-46D6-9B83-209FFDCBA5AE}" dt="2023-05-29T19:31:14.407" v="1155" actId="20577"/>
        <pc:sldMkLst>
          <pc:docMk/>
          <pc:sldMk cId="700898343" sldId="4232"/>
        </pc:sldMkLst>
        <pc:spChg chg="mod">
          <ac:chgData name="Ulisses Lima Messias" userId="8f637c0ec9cdd908" providerId="LiveId" clId="{1904D331-A306-46D6-9B83-209FFDCBA5AE}" dt="2023-05-29T19:31:14.407" v="1155" actId="20577"/>
          <ac:spMkLst>
            <pc:docMk/>
            <pc:sldMk cId="700898343" sldId="4232"/>
            <ac:spMk id="2" creationId="{92016E7C-E395-4580-BCFF-F73CF55A3D9A}"/>
          </ac:spMkLst>
        </pc:spChg>
      </pc:sldChg>
      <pc:sldChg chg="addSp delSp modSp add mod">
        <pc:chgData name="Ulisses Lima Messias" userId="8f637c0ec9cdd908" providerId="LiveId" clId="{1904D331-A306-46D6-9B83-209FFDCBA5AE}" dt="2023-05-29T19:34:54.494" v="1706" actId="20577"/>
        <pc:sldMkLst>
          <pc:docMk/>
          <pc:sldMk cId="1155519211" sldId="4233"/>
        </pc:sldMkLst>
        <pc:spChg chg="del">
          <ac:chgData name="Ulisses Lima Messias" userId="8f637c0ec9cdd908" providerId="LiveId" clId="{1904D331-A306-46D6-9B83-209FFDCBA5AE}" dt="2023-05-29T19:32:07.248" v="1191" actId="478"/>
          <ac:spMkLst>
            <pc:docMk/>
            <pc:sldMk cId="1155519211" sldId="4233"/>
            <ac:spMk id="2" creationId="{11B43F96-C860-2FD3-7BA6-E43ED9D8ABB6}"/>
          </ac:spMkLst>
        </pc:spChg>
        <pc:spChg chg="del">
          <ac:chgData name="Ulisses Lima Messias" userId="8f637c0ec9cdd908" providerId="LiveId" clId="{1904D331-A306-46D6-9B83-209FFDCBA5AE}" dt="2023-05-29T19:32:05.780" v="1190" actId="478"/>
          <ac:spMkLst>
            <pc:docMk/>
            <pc:sldMk cId="1155519211" sldId="4233"/>
            <ac:spMk id="4" creationId="{27A5EA73-196F-3420-3EBE-9B8F22FB520F}"/>
          </ac:spMkLst>
        </pc:spChg>
        <pc:spChg chg="add mod">
          <ac:chgData name="Ulisses Lima Messias" userId="8f637c0ec9cdd908" providerId="LiveId" clId="{1904D331-A306-46D6-9B83-209FFDCBA5AE}" dt="2023-05-29T19:34:54.494" v="1706" actId="20577"/>
          <ac:spMkLst>
            <pc:docMk/>
            <pc:sldMk cId="1155519211" sldId="4233"/>
            <ac:spMk id="5" creationId="{3BD3D355-5592-7D82-1FC5-7B27C9AE7F0D}"/>
          </ac:spMkLst>
        </pc:spChg>
        <pc:spChg chg="mod">
          <ac:chgData name="Ulisses Lima Messias" userId="8f637c0ec9cdd908" providerId="LiveId" clId="{1904D331-A306-46D6-9B83-209FFDCBA5AE}" dt="2023-05-29T19:31:59.456" v="1187" actId="20577"/>
          <ac:spMkLst>
            <pc:docMk/>
            <pc:sldMk cId="1155519211" sldId="4233"/>
            <ac:spMk id="8" creationId="{EDAF4C7D-D4B1-AF2B-DE96-B66A8BDBA9F4}"/>
          </ac:spMkLst>
        </pc:spChg>
        <pc:spChg chg="del">
          <ac:chgData name="Ulisses Lima Messias" userId="8f637c0ec9cdd908" providerId="LiveId" clId="{1904D331-A306-46D6-9B83-209FFDCBA5AE}" dt="2023-05-29T19:32:02.256" v="1188" actId="478"/>
          <ac:spMkLst>
            <pc:docMk/>
            <pc:sldMk cId="1155519211" sldId="4233"/>
            <ac:spMk id="9" creationId="{9E2E7111-1887-9C68-4C63-740E0679B1E1}"/>
          </ac:spMkLst>
        </pc:spChg>
        <pc:spChg chg="del">
          <ac:chgData name="Ulisses Lima Messias" userId="8f637c0ec9cdd908" providerId="LiveId" clId="{1904D331-A306-46D6-9B83-209FFDCBA5AE}" dt="2023-05-29T19:32:05.780" v="1190" actId="478"/>
          <ac:spMkLst>
            <pc:docMk/>
            <pc:sldMk cId="1155519211" sldId="4233"/>
            <ac:spMk id="15" creationId="{CCBE13BF-2F3B-468B-BC46-30294A09CC59}"/>
          </ac:spMkLst>
        </pc:spChg>
        <pc:picChg chg="del">
          <ac:chgData name="Ulisses Lima Messias" userId="8f637c0ec9cdd908" providerId="LiveId" clId="{1904D331-A306-46D6-9B83-209FFDCBA5AE}" dt="2023-05-29T19:32:03.161" v="1189" actId="478"/>
          <ac:picMkLst>
            <pc:docMk/>
            <pc:sldMk cId="1155519211" sldId="4233"/>
            <ac:picMk id="3" creationId="{B903B4EB-0966-C8F6-7917-AFC26FE4F794}"/>
          </ac:picMkLst>
        </pc:picChg>
        <pc:picChg chg="mod">
          <ac:chgData name="Ulisses Lima Messias" userId="8f637c0ec9cdd908" providerId="LiveId" clId="{1904D331-A306-46D6-9B83-209FFDCBA5AE}" dt="2023-05-29T19:34:19.439" v="1553" actId="1076"/>
          <ac:picMkLst>
            <pc:docMk/>
            <pc:sldMk cId="1155519211" sldId="4233"/>
            <ac:picMk id="7" creationId="{4BB42691-B665-DCC7-9796-85679DAB9622}"/>
          </ac:picMkLst>
        </pc:picChg>
      </pc:sldChg>
      <pc:sldChg chg="add">
        <pc:chgData name="Ulisses Lima Messias" userId="8f637c0ec9cdd908" providerId="LiveId" clId="{1904D331-A306-46D6-9B83-209FFDCBA5AE}" dt="2023-06-01T11:45:16.010" v="1711" actId="2890"/>
        <pc:sldMkLst>
          <pc:docMk/>
          <pc:sldMk cId="2353100499" sldId="4234"/>
        </pc:sldMkLst>
      </pc:sldChg>
      <pc:sldMasterChg chg="del delSldLayout">
        <pc:chgData name="Ulisses Lima Messias" userId="8f637c0ec9cdd908" providerId="LiveId" clId="{1904D331-A306-46D6-9B83-209FFDCBA5AE}" dt="2023-05-29T19:30:52.463" v="1113" actId="47"/>
        <pc:sldMasterMkLst>
          <pc:docMk/>
          <pc:sldMasterMk cId="811853025" sldId="2147483660"/>
        </pc:sldMasterMkLst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2255067541" sldId="2147483661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3864453508" sldId="2147483662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2213764056" sldId="2147483663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2304592831" sldId="2147483664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430149426" sldId="2147483665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75543171" sldId="2147483666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690184806" sldId="2147483667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892222862" sldId="2147483668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988776946" sldId="2147483669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982059759" sldId="2147483670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1078473257" sldId="2147483671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5-29T19:30:52.463" v="1113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5-29T19:06:51.167" v="194" actId="47"/>
        <pc:sldMasterMkLst>
          <pc:docMk/>
          <pc:sldMasterMk cId="3196344434" sldId="2147483965"/>
        </pc:sldMasterMkLst>
        <pc:sldLayoutChg chg="del">
          <pc:chgData name="Ulisses Lima Messias" userId="8f637c0ec9cdd908" providerId="LiveId" clId="{1904D331-A306-46D6-9B83-209FFDCBA5AE}" dt="2023-05-29T19:06:51.167" v="194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5-29T19:30:52.463" v="1113" actId="47"/>
        <pc:sldMasterMkLst>
          <pc:docMk/>
          <pc:sldMasterMk cId="2797869018" sldId="2147483977"/>
        </pc:sldMasterMkLst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2797869018" sldId="2147483977"/>
            <pc:sldLayoutMk cId="652360604" sldId="2147483978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6-01T11:50:40.473" v="1784" actId="47"/>
        <pc:sldMasterMkLst>
          <pc:docMk/>
          <pc:sldMasterMk cId="4058370277" sldId="2147483979"/>
        </pc:sldMasterMkLst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473441098" sldId="2147483980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224987439" sldId="2147483981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497954882" sldId="2147483982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4173218321" sldId="2147483983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4020524322" sldId="2147483984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497262139" sldId="2147483985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2497499176" sldId="2147483986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562997325" sldId="2147483987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2513557618" sldId="2147483988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901531817" sldId="2147483989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156569821" sldId="2147483990"/>
          </pc:sldLayoutMkLst>
        </pc:sldLayoutChg>
      </pc:sldMaster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475738609596875"/>
          <c:y val="0.17171296296296296"/>
          <c:w val="0.67807389460932754"/>
          <c:h val="0.6149843248760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'[8.INDICADORES PERFORMANCE DEMANDA.xlsx]MAPE'!$B$3</c:f>
              <c:strCache>
                <c:ptCount val="1"/>
                <c:pt idx="0">
                  <c:v>Previsão de Vendas</c:v>
                </c:pt>
              </c:strCache>
            </c:strRef>
          </c:tx>
          <c:spPr>
            <a:gradFill flip="none" rotWithShape="1">
              <a:gsLst>
                <a:gs pos="0">
                  <a:srgbClr val="4472C4">
                    <a:shade val="30000"/>
                    <a:satMod val="115000"/>
                  </a:srgbClr>
                </a:gs>
                <a:gs pos="50000">
                  <a:srgbClr val="4472C4">
                    <a:shade val="67500"/>
                    <a:satMod val="115000"/>
                  </a:srgbClr>
                </a:gs>
                <a:gs pos="100000">
                  <a:srgbClr val="4472C4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DEMANDA.xlsx]MAPE'!$C$3:$E$3</c:f>
              <c:numCache>
                <c:formatCode>#,##0</c:formatCode>
                <c:ptCount val="3"/>
                <c:pt idx="0">
                  <c:v>5000</c:v>
                </c:pt>
                <c:pt idx="1">
                  <c:v>4800</c:v>
                </c:pt>
                <c:pt idx="2">
                  <c:v>5300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37-4AAD-8ACC-B2013206F998}"/>
            </c:ext>
          </c:extLst>
        </c:ser>
        <c:ser>
          <c:idx val="1"/>
          <c:order val="1"/>
          <c:tx>
            <c:strRef>
              <c:f>'[8.INDICADORES PERFORMANCE DEMANDA.xlsx]MAPE'!$B$4</c:f>
              <c:strCache>
                <c:ptCount val="1"/>
                <c:pt idx="0">
                  <c:v>Entrada de Pedidos</c:v>
                </c:pt>
              </c:strCache>
            </c:strRef>
          </c:tx>
          <c:spPr>
            <a:gradFill flip="none" rotWithShape="1">
              <a:gsLst>
                <a:gs pos="0">
                  <a:srgbClr val="ED7D31">
                    <a:shade val="30000"/>
                    <a:satMod val="115000"/>
                  </a:srgbClr>
                </a:gs>
                <a:gs pos="50000">
                  <a:srgbClr val="ED7D31">
                    <a:shade val="67500"/>
                    <a:satMod val="115000"/>
                  </a:srgbClr>
                </a:gs>
                <a:gs pos="100000">
                  <a:srgbClr val="ED7D31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DEMANDA.xlsx]MAPE'!$C$4:$E$4</c:f>
              <c:numCache>
                <c:formatCode>#,##0</c:formatCode>
                <c:ptCount val="3"/>
                <c:pt idx="0">
                  <c:v>4500</c:v>
                </c:pt>
                <c:pt idx="1">
                  <c:v>5500</c:v>
                </c:pt>
                <c:pt idx="2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16386752"/>
        <c:axId val="316387408"/>
      </c:barChart>
      <c:lineChart>
        <c:grouping val="standard"/>
        <c:varyColors val="0"/>
        <c:ser>
          <c:idx val="2"/>
          <c:order val="2"/>
          <c:tx>
            <c:strRef>
              <c:f>'[8.INDICADORES PERFORMANCE DEMANDA.xlsx]MAPE'!$B$6</c:f>
              <c:strCache>
                <c:ptCount val="1"/>
                <c:pt idx="0">
                  <c:v>MAPE</c:v>
                </c:pt>
              </c:strCache>
            </c:strRef>
          </c:tx>
          <c:spPr>
            <a:ln w="34925" cap="rnd">
              <a:noFill/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square"/>
            <c:size val="11"/>
            <c:spPr>
              <a:solidFill>
                <a:srgbClr val="92D050"/>
              </a:solidFill>
              <a:ln w="63500" cap="sq">
                <a:noFill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spPr>
              <a:solidFill>
                <a:srgbClr val="FFA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highlight>
                      <a:srgbClr val="FFAF00"/>
                    </a:highligh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DEMANDA.xlsx]MAPE'!$C$6:$E$6</c:f>
              <c:numCache>
                <c:formatCode>0.0%</c:formatCode>
                <c:ptCount val="3"/>
                <c:pt idx="0">
                  <c:v>0.1</c:v>
                </c:pt>
                <c:pt idx="1">
                  <c:v>0.14583333333333334</c:v>
                </c:pt>
                <c:pt idx="2">
                  <c:v>5.6603773584905662E-2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6833976"/>
        <c:axId val="386835944"/>
      </c:lineChart>
      <c:catAx>
        <c:axId val="316386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7408"/>
        <c:crosses val="autoZero"/>
        <c:auto val="1"/>
        <c:lblAlgn val="ctr"/>
        <c:lblOffset val="100"/>
        <c:noMultiLvlLbl val="0"/>
      </c:catAx>
      <c:valAx>
        <c:axId val="3163874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Quantidade </a:t>
                </a:r>
              </a:p>
            </c:rich>
          </c:tx>
          <c:layout>
            <c:manualLayout>
              <c:xMode val="edge"/>
              <c:yMode val="edge"/>
              <c:x val="2.2030950584618215E-2"/>
              <c:y val="0.35432086614173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6752"/>
        <c:crosses val="autoZero"/>
        <c:crossBetween val="between"/>
      </c:valAx>
      <c:valAx>
        <c:axId val="386835944"/>
        <c:scaling>
          <c:orientation val="minMax"/>
          <c:max val="1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% Acuracidade</a:t>
                </a:r>
              </a:p>
            </c:rich>
          </c:tx>
          <c:layout>
            <c:manualLayout>
              <c:xMode val="edge"/>
              <c:yMode val="edge"/>
              <c:x val="0.92127755285650026"/>
              <c:y val="0.326925123942840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6833976"/>
        <c:crosses val="max"/>
        <c:crossBetween val="between"/>
        <c:majorUnit val="0.1"/>
      </c:valAx>
      <c:catAx>
        <c:axId val="3868339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868359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pt-B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475738609596875"/>
          <c:y val="0.17171296296296296"/>
          <c:w val="0.67807389460932754"/>
          <c:h val="0.6149843248760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'[8.INDICADORES PERFORMANCE DEMANDA.xlsx]MAPE'!$B$3</c:f>
              <c:strCache>
                <c:ptCount val="1"/>
                <c:pt idx="0">
                  <c:v>Previsão de Vendas</c:v>
                </c:pt>
              </c:strCache>
            </c:strRef>
          </c:tx>
          <c:spPr>
            <a:gradFill flip="none" rotWithShape="1">
              <a:gsLst>
                <a:gs pos="0">
                  <a:srgbClr val="4472C4">
                    <a:shade val="30000"/>
                    <a:satMod val="115000"/>
                  </a:srgbClr>
                </a:gs>
                <a:gs pos="50000">
                  <a:srgbClr val="4472C4">
                    <a:shade val="67500"/>
                    <a:satMod val="115000"/>
                  </a:srgbClr>
                </a:gs>
                <a:gs pos="100000">
                  <a:srgbClr val="4472C4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DEMANDA.xlsx]MAPE'!$C$3:$E$3</c:f>
              <c:numCache>
                <c:formatCode>#,##0</c:formatCode>
                <c:ptCount val="3"/>
                <c:pt idx="0">
                  <c:v>5000</c:v>
                </c:pt>
                <c:pt idx="1">
                  <c:v>4800</c:v>
                </c:pt>
                <c:pt idx="2">
                  <c:v>5300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37-4AAD-8ACC-B2013206F998}"/>
            </c:ext>
          </c:extLst>
        </c:ser>
        <c:ser>
          <c:idx val="1"/>
          <c:order val="1"/>
          <c:tx>
            <c:strRef>
              <c:f>'[8.INDICADORES PERFORMANCE DEMANDA.xlsx]MAPE'!$B$4</c:f>
              <c:strCache>
                <c:ptCount val="1"/>
                <c:pt idx="0">
                  <c:v>Entrada de Pedidos</c:v>
                </c:pt>
              </c:strCache>
            </c:strRef>
          </c:tx>
          <c:spPr>
            <a:gradFill flip="none" rotWithShape="1">
              <a:gsLst>
                <a:gs pos="0">
                  <a:srgbClr val="ED7D31">
                    <a:shade val="30000"/>
                    <a:satMod val="115000"/>
                  </a:srgbClr>
                </a:gs>
                <a:gs pos="50000">
                  <a:srgbClr val="ED7D31">
                    <a:shade val="67500"/>
                    <a:satMod val="115000"/>
                  </a:srgbClr>
                </a:gs>
                <a:gs pos="100000">
                  <a:srgbClr val="ED7D31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DEMANDA.xlsx]MAPE'!$C$4:$E$4</c:f>
              <c:numCache>
                <c:formatCode>#,##0</c:formatCode>
                <c:ptCount val="3"/>
                <c:pt idx="0">
                  <c:v>4500</c:v>
                </c:pt>
                <c:pt idx="1">
                  <c:v>5500</c:v>
                </c:pt>
                <c:pt idx="2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16386752"/>
        <c:axId val="316387408"/>
      </c:barChart>
      <c:lineChart>
        <c:grouping val="standard"/>
        <c:varyColors val="0"/>
        <c:ser>
          <c:idx val="2"/>
          <c:order val="2"/>
          <c:tx>
            <c:strRef>
              <c:f>'[8.INDICADORES PERFORMANCE DEMANDA.xlsx]MAPE'!$B$6</c:f>
              <c:strCache>
                <c:ptCount val="1"/>
                <c:pt idx="0">
                  <c:v>MAPE</c:v>
                </c:pt>
              </c:strCache>
            </c:strRef>
          </c:tx>
          <c:spPr>
            <a:ln w="34925" cap="rnd">
              <a:noFill/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square"/>
            <c:size val="11"/>
            <c:spPr>
              <a:solidFill>
                <a:srgbClr val="92D050"/>
              </a:solidFill>
              <a:ln w="63500" cap="sq">
                <a:noFill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11,1%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2A1-4586-AA54-9886C2F4FEC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12,7%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B2A1-4586-AA54-9886C2F4FEC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5,4%</a:t>
                    </a:r>
                    <a:endParaRPr lang="en-US" dirty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2A1-4586-AA54-9886C2F4FECA}"/>
                </c:ext>
              </c:extLst>
            </c:dLbl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'[8.INDICADORES PERFORMANCE DEMANDA.xlsx]MAPE'!$C$2:$E$2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'[8.INDICADORES PERFORMANCE DEMANDA.xlsx]MAPE'!$C$6:$E$6</c:f>
              <c:numCache>
                <c:formatCode>0.0%</c:formatCode>
                <c:ptCount val="3"/>
                <c:pt idx="0">
                  <c:v>0.1</c:v>
                </c:pt>
                <c:pt idx="1">
                  <c:v>0.14583333333333334</c:v>
                </c:pt>
                <c:pt idx="2">
                  <c:v>5.6603773584905662E-2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837-4AAD-8ACC-B2013206F9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6833976"/>
        <c:axId val="386835944"/>
      </c:lineChart>
      <c:catAx>
        <c:axId val="316386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7408"/>
        <c:crosses val="autoZero"/>
        <c:auto val="1"/>
        <c:lblAlgn val="ctr"/>
        <c:lblOffset val="100"/>
        <c:noMultiLvlLbl val="0"/>
      </c:catAx>
      <c:valAx>
        <c:axId val="3163874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Quantidade </a:t>
                </a:r>
              </a:p>
            </c:rich>
          </c:tx>
          <c:layout>
            <c:manualLayout>
              <c:xMode val="edge"/>
              <c:yMode val="edge"/>
              <c:x val="2.2030950584618215E-2"/>
              <c:y val="0.35432086614173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86752"/>
        <c:crosses val="autoZero"/>
        <c:crossBetween val="between"/>
      </c:valAx>
      <c:valAx>
        <c:axId val="386835944"/>
        <c:scaling>
          <c:orientation val="minMax"/>
          <c:max val="0.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% Acuracidade</a:t>
                </a:r>
              </a:p>
            </c:rich>
          </c:tx>
          <c:layout>
            <c:manualLayout>
              <c:xMode val="edge"/>
              <c:yMode val="edge"/>
              <c:x val="0.92127755285650026"/>
              <c:y val="0.326925123942840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6833976"/>
        <c:crosses val="max"/>
        <c:crossBetween val="between"/>
        <c:majorUnit val="5.000000000000001E-2"/>
      </c:valAx>
      <c:catAx>
        <c:axId val="3868339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868359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pt-B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005755047240534"/>
          <c:y val="0.15740740740740741"/>
          <c:w val="0.81546562107145015"/>
          <c:h val="0.763888888888888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BIAS!$B$6</c:f>
              <c:strCache>
                <c:ptCount val="1"/>
                <c:pt idx="0">
                  <c:v>Bias</c:v>
                </c:pt>
              </c:strCache>
            </c:strRef>
          </c:tx>
          <c:spPr>
            <a:gradFill flip="none" rotWithShape="1">
              <a:gsLst>
                <a:gs pos="0">
                  <a:srgbClr val="4472C4">
                    <a:shade val="30000"/>
                    <a:satMod val="115000"/>
                  </a:srgbClr>
                </a:gs>
                <a:gs pos="50000">
                  <a:srgbClr val="4472C4">
                    <a:shade val="67500"/>
                    <a:satMod val="115000"/>
                  </a:srgbClr>
                </a:gs>
                <a:gs pos="100000">
                  <a:srgbClr val="4472C4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6C0A-450E-B0D6-E4D23F03BF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BIAS!$C$2:$E$2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BIAS!$C$6:$E$6</c:f>
              <c:numCache>
                <c:formatCode>0.0%</c:formatCode>
                <c:ptCount val="3"/>
                <c:pt idx="0">
                  <c:v>0.11111111111111116</c:v>
                </c:pt>
                <c:pt idx="1">
                  <c:v>-0.12727272727272732</c:v>
                </c:pt>
                <c:pt idx="2">
                  <c:v>-5.3571428571428603E-2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A6-4F9B-BCAB-97762740D1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47"/>
        <c:overlap val="-27"/>
        <c:axId val="380583904"/>
        <c:axId val="380585216"/>
      </c:barChart>
      <c:lineChart>
        <c:grouping val="standard"/>
        <c:varyColors val="0"/>
        <c:ser>
          <c:idx val="1"/>
          <c:order val="1"/>
          <c:tx>
            <c:strRef>
              <c:f>BIAS!$B$7</c:f>
              <c:strCache>
                <c:ptCount val="1"/>
                <c:pt idx="0">
                  <c:v>Limite Superior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FF0000"/>
              </a:solidFill>
              <a:ln w="15875">
                <a:solidFill>
                  <a:schemeClr val="accent2"/>
                </a:solidFill>
                <a:round/>
              </a:ln>
              <a:effectLst/>
            </c:spPr>
          </c:marker>
          <c:dPt>
            <c:idx val="1"/>
            <c:marker>
              <c:symbol val="circle"/>
              <c:size val="6"/>
              <c:spPr>
                <a:solidFill>
                  <a:srgbClr val="FF0000"/>
                </a:solidFill>
                <a:ln w="15875">
                  <a:solidFill>
                    <a:schemeClr val="accent2"/>
                  </a:solidFill>
                  <a:round/>
                </a:ln>
                <a:effectLst/>
              </c:spPr>
            </c:marker>
            <c:bubble3D val="0"/>
            <c:spPr>
              <a:ln w="25400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2-87A6-4F9B-BCAB-97762740D1B6}"/>
              </c:ext>
            </c:extLst>
          </c:dPt>
          <c:dPt>
            <c:idx val="2"/>
            <c:marker>
              <c:symbol val="circle"/>
              <c:size val="6"/>
              <c:spPr>
                <a:solidFill>
                  <a:srgbClr val="FF0000"/>
                </a:solidFill>
                <a:ln w="15875">
                  <a:solidFill>
                    <a:schemeClr val="accent2"/>
                  </a:solidFill>
                  <a:round/>
                </a:ln>
                <a:effectLst/>
              </c:spPr>
            </c:marker>
            <c:bubble3D val="0"/>
            <c:spPr>
              <a:ln w="25400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87A6-4F9B-BCAB-97762740D1B6}"/>
              </c:ext>
            </c:extLst>
          </c:dPt>
          <c:cat>
            <c:strRef>
              <c:f>BIAS!$C$2:$E$2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BIAS!$C$7:$E$7</c:f>
              <c:numCache>
                <c:formatCode>0%</c:formatCode>
                <c:ptCount val="3"/>
                <c:pt idx="0">
                  <c:v>0.05</c:v>
                </c:pt>
                <c:pt idx="1">
                  <c:v>0.05</c:v>
                </c:pt>
                <c:pt idx="2">
                  <c:v>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7A6-4F9B-BCAB-97762740D1B6}"/>
            </c:ext>
          </c:extLst>
        </c:ser>
        <c:ser>
          <c:idx val="2"/>
          <c:order val="2"/>
          <c:tx>
            <c:strRef>
              <c:f>BIAS!$B$8</c:f>
              <c:strCache>
                <c:ptCount val="1"/>
                <c:pt idx="0">
                  <c:v>Limite Inferior</c:v>
                </c:pt>
              </c:strCache>
            </c:strRef>
          </c:tx>
          <c:spPr>
            <a:ln w="2540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chemeClr val="accent2"/>
              </a:solidFill>
              <a:ln w="15875">
                <a:solidFill>
                  <a:schemeClr val="accent2"/>
                </a:solidFill>
                <a:round/>
              </a:ln>
              <a:effectLst/>
            </c:spPr>
          </c:marker>
          <c:cat>
            <c:strRef>
              <c:f>BIAS!$C$2:$E$2</c:f>
              <c:strCache>
                <c:ptCount val="3"/>
                <c:pt idx="0">
                  <c:v>Janeiro</c:v>
                </c:pt>
                <c:pt idx="1">
                  <c:v>Fevereiro </c:v>
                </c:pt>
                <c:pt idx="2">
                  <c:v>Março</c:v>
                </c:pt>
              </c:strCache>
            </c:strRef>
          </c:cat>
          <c:val>
            <c:numRef>
              <c:f>BIAS!$C$8:$E$8</c:f>
              <c:numCache>
                <c:formatCode>0%</c:formatCode>
                <c:ptCount val="3"/>
                <c:pt idx="0">
                  <c:v>-0.05</c:v>
                </c:pt>
                <c:pt idx="1">
                  <c:v>-0.05</c:v>
                </c:pt>
                <c:pt idx="2">
                  <c:v>-0.05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87A6-4F9B-BCAB-97762740D1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0583904"/>
        <c:axId val="380585216"/>
      </c:lineChart>
      <c:catAx>
        <c:axId val="380583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cap="none" spc="0" normalizeH="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0585216"/>
        <c:crosses val="autoZero"/>
        <c:auto val="1"/>
        <c:lblAlgn val="ctr"/>
        <c:lblOffset val="100"/>
        <c:noMultiLvlLbl val="0"/>
      </c:catAx>
      <c:valAx>
        <c:axId val="380585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80583904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1948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663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95485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3785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9065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2870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796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3645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4133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9300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67146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865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2.xml"/><Relationship Id="rId1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1.xml"/><Relationship Id="rId16" Type="http://schemas.openxmlformats.org/officeDocument/2006/relationships/slideLayout" Target="../slideLayouts/slideLayout85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7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slideLayout" Target="../slideLayouts/slideLayout8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89.xml"/><Relationship Id="rId16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Relationship Id="rId14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7" Type="http://schemas.openxmlformats.org/officeDocument/2006/relationships/image" Target="../media/image5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1.xml"/><Relationship Id="rId5" Type="http://schemas.openxmlformats.org/officeDocument/2006/relationships/image" Target="../media/image500.png"/><Relationship Id="rId4" Type="http://schemas.openxmlformats.org/officeDocument/2006/relationships/image" Target="../media/image2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2.xml"/><Relationship Id="rId5" Type="http://schemas.openxmlformats.org/officeDocument/2006/relationships/image" Target="../media/image190.png"/><Relationship Id="rId4" Type="http://schemas.openxmlformats.org/officeDocument/2006/relationships/image" Target="../media/image2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3.xml"/><Relationship Id="rId5" Type="http://schemas.openxmlformats.org/officeDocument/2006/relationships/image" Target="../media/image170.png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1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8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>
            <a:extLst>
              <a:ext uri="{FF2B5EF4-FFF2-40B4-BE49-F238E27FC236}">
                <a16:creationId xmlns:a16="http://schemas.microsoft.com/office/drawing/2014/main" id="{CEAE6DA3-C183-8E48-69E8-489FC3E5840E}"/>
              </a:ext>
            </a:extLst>
          </p:cNvPr>
          <p:cNvSpPr txBox="1"/>
          <p:nvPr/>
        </p:nvSpPr>
        <p:spPr>
          <a:xfrm>
            <a:off x="7885924" y="5168696"/>
            <a:ext cx="40093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AF00"/>
                </a:solidFill>
                <a:effectLst/>
                <a:uLnTx/>
                <a:uFillTx/>
                <a:latin typeface="Montserrat" panose="02000505000000020004" pitchFamily="2" charset="0"/>
              </a:rPr>
              <a:t>DEMAND PLANNING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8293599-D875-9794-07CA-8150797CA5CD}"/>
              </a:ext>
            </a:extLst>
          </p:cNvPr>
          <p:cNvSpPr txBox="1"/>
          <p:nvPr/>
        </p:nvSpPr>
        <p:spPr>
          <a:xfrm>
            <a:off x="1192696" y="5599907"/>
            <a:ext cx="10627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3600" b="1" dirty="0">
                <a:solidFill>
                  <a:srgbClr val="FFFFFF"/>
                </a:solidFill>
                <a:latin typeface="Montserrat" panose="02000505000000020004" pitchFamily="2" charset="0"/>
              </a:rPr>
              <a:t>INDICADORES DE PERFORMANCE </a:t>
            </a:r>
            <a:endParaRPr lang="en-US" sz="3600" b="1" dirty="0">
              <a:solidFill>
                <a:srgbClr val="FFFFFF"/>
              </a:solidFill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162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Teoria</a:t>
            </a:r>
            <a:br>
              <a:rPr lang="pt-BR" sz="4400" dirty="0">
                <a:solidFill>
                  <a:schemeClr val="bg1"/>
                </a:solidFill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accent4"/>
                </a:solidFill>
                <a:latin typeface="Montserrat" panose="02000505000000020004" pitchFamily="2" charset="0"/>
              </a:rPr>
              <a:t>Parte 01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60833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Porque Medir?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4512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-1" y="5373314"/>
            <a:ext cx="12192000" cy="970522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FLUXO DE CAIXA</a:t>
            </a:r>
          </a:p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Empréstimos</a:t>
            </a:r>
            <a:r>
              <a:rPr lang="en-US" sz="2200" dirty="0">
                <a:solidFill>
                  <a:schemeClr val="bg1"/>
                </a:solidFill>
                <a:latin typeface="Montserrat" panose="02000505000000020004" pitchFamily="2" charset="0"/>
              </a:rPr>
              <a:t>  | 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Juros</a:t>
            </a:r>
            <a:r>
              <a:rPr lang="en-US" sz="2200" dirty="0">
                <a:solidFill>
                  <a:schemeClr val="bg1"/>
                </a:solidFill>
                <a:latin typeface="Montserrat" panose="02000505000000020004" pitchFamily="2" charset="0"/>
              </a:rPr>
              <a:t>  | 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Contas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 à Pagar  | 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Contas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 à 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Receber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15966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Principais “Impactos nos Desvios da Previsão”</a:t>
            </a:r>
          </a:p>
        </p:txBody>
      </p:sp>
    </p:spTree>
    <p:extLst>
      <p:ext uri="{BB962C8B-B14F-4D97-AF65-F5344CB8AC3E}">
        <p14:creationId xmlns:p14="http://schemas.microsoft.com/office/powerpoint/2010/main" val="2043938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-1" y="5373314"/>
            <a:ext cx="12192000" cy="942822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ESTOQUES</a:t>
            </a:r>
          </a:p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Sobras e Excessos  |  Custo alto aquisição  |  Obsolescência  |  Custo para armazenar 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15966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Principais “Impactos nos Desvios da Previsão”</a:t>
            </a:r>
          </a:p>
        </p:txBody>
      </p:sp>
    </p:spTree>
    <p:extLst>
      <p:ext uri="{BB962C8B-B14F-4D97-AF65-F5344CB8AC3E}">
        <p14:creationId xmlns:p14="http://schemas.microsoft.com/office/powerpoint/2010/main" val="643347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-1" y="5373314"/>
            <a:ext cx="12192000" cy="942822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ATENDIMENTO</a:t>
            </a:r>
          </a:p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Satisfação dos clientes  |  Rupturas  |  Perda de </a:t>
            </a:r>
            <a:r>
              <a:rPr kumimoji="0" lang="pt-BR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Share</a:t>
            </a: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  |  Logística de entregas 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15966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Principais “Impactos nos Desvios da Previsão”</a:t>
            </a:r>
          </a:p>
        </p:txBody>
      </p:sp>
    </p:spTree>
    <p:extLst>
      <p:ext uri="{BB962C8B-B14F-4D97-AF65-F5344CB8AC3E}">
        <p14:creationId xmlns:p14="http://schemas.microsoft.com/office/powerpoint/2010/main" val="1942661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-1" y="5373314"/>
            <a:ext cx="12192000" cy="942822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PRODUTIVIDADE</a:t>
            </a:r>
          </a:p>
          <a:p>
            <a:pPr marL="0" marR="0" lvl="0" indent="0" algn="ctr" defTabSz="121917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Reprogramações  |  Aumento Número de </a:t>
            </a:r>
            <a:r>
              <a:rPr kumimoji="0" lang="pt-BR" sz="2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Set’ups</a:t>
            </a:r>
            <a:r>
              <a:rPr kumimoji="0" lang="pt-BR" sz="2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  |  Aumento dos custos produtivos 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15966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Principais “Impactos nos Desvios da Previsão”</a:t>
            </a:r>
          </a:p>
        </p:txBody>
      </p:sp>
    </p:spTree>
    <p:extLst>
      <p:ext uri="{BB962C8B-B14F-4D97-AF65-F5344CB8AC3E}">
        <p14:creationId xmlns:p14="http://schemas.microsoft.com/office/powerpoint/2010/main" val="4078739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Agrupar 9">
            <a:extLst>
              <a:ext uri="{FF2B5EF4-FFF2-40B4-BE49-F238E27FC236}">
                <a16:creationId xmlns:a16="http://schemas.microsoft.com/office/drawing/2014/main" id="{C05918B1-1E11-482F-88F4-C562CAD5CFEA}"/>
              </a:ext>
            </a:extLst>
          </p:cNvPr>
          <p:cNvGrpSpPr/>
          <p:nvPr/>
        </p:nvGrpSpPr>
        <p:grpSpPr>
          <a:xfrm>
            <a:off x="1141300" y="1235971"/>
            <a:ext cx="9909400" cy="4136095"/>
            <a:chOff x="2990527" y="1782019"/>
            <a:chExt cx="6544774" cy="2792982"/>
          </a:xfrm>
        </p:grpSpPr>
        <p:sp>
          <p:nvSpPr>
            <p:cNvPr id="25" name="TextBox 24"/>
            <p:cNvSpPr txBox="1"/>
            <p:nvPr/>
          </p:nvSpPr>
          <p:spPr>
            <a:xfrm>
              <a:off x="7288185" y="1782019"/>
              <a:ext cx="2247116" cy="361628"/>
            </a:xfrm>
            <a:prstGeom prst="rect">
              <a:avLst/>
            </a:prstGeom>
            <a:noFill/>
            <a:effectLst>
              <a:outerShdw dist="508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lIns="91440" rIns="91440" rtlCol="0">
              <a:spAutoFit/>
            </a:bodyPr>
            <a:lstStyle/>
            <a:p>
              <a:pPr marR="0" lvl="0" indent="0" algn="ctr" defTabSz="1219170" fontAlgn="auto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b="1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001420"/>
                    </a:outerShdw>
                  </a:effectLst>
                  <a:latin typeface="Montserrat" panose="02000505000000020004" pitchFamily="2" charset="0"/>
                </a:rPr>
                <a:t>ATENDIMENTO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990527" y="1785108"/>
              <a:ext cx="2477549" cy="361628"/>
            </a:xfrm>
            <a:prstGeom prst="rect">
              <a:avLst/>
            </a:prstGeom>
            <a:noFill/>
          </p:spPr>
          <p:txBody>
            <a:bodyPr wrap="square" lIns="91440" rIns="91440" rtlCol="0">
              <a:sp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</a:rPr>
                <a:t>FLUXO DE CAIXA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279313" y="4213373"/>
              <a:ext cx="1704506" cy="361628"/>
            </a:xfrm>
            <a:prstGeom prst="rect">
              <a:avLst/>
            </a:prstGeom>
            <a:noFill/>
          </p:spPr>
          <p:txBody>
            <a:bodyPr wrap="square" lIns="91440" rIns="91440" rtlCol="0">
              <a:spAutoFit/>
            </a:bodyPr>
            <a:lstStyle/>
            <a:p>
              <a:pPr algn="ctr" defTabSz="1219170">
                <a:lnSpc>
                  <a:spcPct val="90000"/>
                </a:lnSpc>
                <a:spcBef>
                  <a:spcPts val="800"/>
                </a:spcBef>
                <a:defRPr/>
              </a:pPr>
              <a:r>
                <a:rPr lang="en-US" sz="3200" b="1" dirty="0">
                  <a:solidFill>
                    <a:schemeClr val="bg1"/>
                  </a:solidFill>
                  <a:latin typeface="Montserrat" panose="02000505000000020004" pitchFamily="2" charset="0"/>
                </a:rPr>
                <a:t>ESTOQUES</a:t>
              </a:r>
            </a:p>
          </p:txBody>
        </p:sp>
      </p:grpSp>
      <p:sp>
        <p:nvSpPr>
          <p:cNvPr id="3" name="TextBox 42">
            <a:extLst>
              <a:ext uri="{FF2B5EF4-FFF2-40B4-BE49-F238E27FC236}">
                <a16:creationId xmlns:a16="http://schemas.microsoft.com/office/drawing/2014/main" id="{9054D768-5C8D-4004-B34F-A26519D1EDFA}"/>
              </a:ext>
            </a:extLst>
          </p:cNvPr>
          <p:cNvSpPr txBox="1"/>
          <p:nvPr/>
        </p:nvSpPr>
        <p:spPr>
          <a:xfrm>
            <a:off x="7442283" y="4836535"/>
            <a:ext cx="3814489" cy="535531"/>
          </a:xfrm>
          <a:prstGeom prst="rect">
            <a:avLst/>
          </a:prstGeom>
          <a:noFill/>
        </p:spPr>
        <p:txBody>
          <a:bodyPr wrap="square" lIns="91440" rIns="91440" rtlCol="0">
            <a:spAutoFit/>
          </a:bodyPr>
          <a:lstStyle/>
          <a:p>
            <a:pPr algn="ctr" defTabSz="1219170">
              <a:lnSpc>
                <a:spcPct val="90000"/>
              </a:lnSpc>
              <a:spcBef>
                <a:spcPts val="800"/>
              </a:spcBef>
              <a:defRPr/>
            </a:pPr>
            <a:r>
              <a:rPr lang="en-US" sz="3200" b="1" dirty="0">
                <a:solidFill>
                  <a:schemeClr val="bg1"/>
                </a:solidFill>
                <a:latin typeface="Montserrat" panose="02000505000000020004" pitchFamily="2" charset="0"/>
              </a:rPr>
              <a:t>PRODUTIVIDADE</a:t>
            </a:r>
          </a:p>
        </p:txBody>
      </p:sp>
    </p:spTree>
    <p:extLst>
      <p:ext uri="{BB962C8B-B14F-4D97-AF65-F5344CB8AC3E}">
        <p14:creationId xmlns:p14="http://schemas.microsoft.com/office/powerpoint/2010/main" val="3638844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D4A36B-7CCB-D2C0-D964-8EA69D8B2AFB}"/>
              </a:ext>
            </a:extLst>
          </p:cNvPr>
          <p:cNvSpPr txBox="1"/>
          <p:nvPr/>
        </p:nvSpPr>
        <p:spPr>
          <a:xfrm>
            <a:off x="0" y="357183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MÉTRICAS INICIAIS</a:t>
            </a:r>
          </a:p>
        </p:txBody>
      </p:sp>
    </p:spTree>
    <p:extLst>
      <p:ext uri="{BB962C8B-B14F-4D97-AF65-F5344CB8AC3E}">
        <p14:creationId xmlns:p14="http://schemas.microsoft.com/office/powerpoint/2010/main" val="11844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pic>
        <p:nvPicPr>
          <p:cNvPr id="33" name="Picture 119">
            <a:extLst>
              <a:ext uri="{FF2B5EF4-FFF2-40B4-BE49-F238E27FC236}">
                <a16:creationId xmlns:a16="http://schemas.microsoft.com/office/drawing/2014/main" id="{DC817D09-CEDB-474B-8353-BEC72B6CBD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46" y="4355894"/>
            <a:ext cx="612582" cy="832482"/>
          </a:xfrm>
          <a:prstGeom prst="rect">
            <a:avLst/>
          </a:prstGeom>
        </p:spPr>
      </p:pic>
      <p:grpSp>
        <p:nvGrpSpPr>
          <p:cNvPr id="48" name="Group 64">
            <a:extLst>
              <a:ext uri="{FF2B5EF4-FFF2-40B4-BE49-F238E27FC236}">
                <a16:creationId xmlns:a16="http://schemas.microsoft.com/office/drawing/2014/main" id="{FAEFCCAB-D3EA-454E-B87D-2B80E9541EFE}"/>
              </a:ext>
            </a:extLst>
          </p:cNvPr>
          <p:cNvGrpSpPr/>
          <p:nvPr/>
        </p:nvGrpSpPr>
        <p:grpSpPr>
          <a:xfrm>
            <a:off x="6673280" y="4224093"/>
            <a:ext cx="940079" cy="1018478"/>
            <a:chOff x="1712913" y="2809875"/>
            <a:chExt cx="327025" cy="392113"/>
          </a:xfrm>
        </p:grpSpPr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BDE34EC-F93B-4666-A4B2-D3BA523020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6263" y="3060700"/>
              <a:ext cx="47625" cy="82550"/>
            </a:xfrm>
            <a:custGeom>
              <a:avLst/>
              <a:gdLst>
                <a:gd name="T0" fmla="*/ 2 w 28"/>
                <a:gd name="T1" fmla="*/ 49 h 49"/>
                <a:gd name="T2" fmla="*/ 25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5 w 28"/>
                <a:gd name="T9" fmla="*/ 0 h 49"/>
                <a:gd name="T10" fmla="*/ 2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2 w 28"/>
                <a:gd name="T17" fmla="*/ 49 h 49"/>
                <a:gd name="T18" fmla="*/ 4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4 w 28"/>
                <a:gd name="T25" fmla="*/ 44 h 49"/>
                <a:gd name="T26" fmla="*/ 4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2" y="49"/>
                  </a:moveTo>
                  <a:cubicBezTo>
                    <a:pt x="25" y="49"/>
                    <a:pt x="25" y="49"/>
                    <a:pt x="25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2" y="49"/>
                  </a:cubicBezTo>
                  <a:close/>
                  <a:moveTo>
                    <a:pt x="4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4" y="44"/>
                    <a:pt x="4" y="44"/>
                    <a:pt x="4" y="44"/>
                  </a:cubicBezTo>
                  <a:lnTo>
                    <a:pt x="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A8AF9544-9BB2-46A6-9497-8685A7764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2938" y="3060700"/>
              <a:ext cx="49213" cy="82550"/>
            </a:xfrm>
            <a:custGeom>
              <a:avLst/>
              <a:gdLst>
                <a:gd name="T0" fmla="*/ 3 w 29"/>
                <a:gd name="T1" fmla="*/ 49 h 49"/>
                <a:gd name="T2" fmla="*/ 26 w 29"/>
                <a:gd name="T3" fmla="*/ 49 h 49"/>
                <a:gd name="T4" fmla="*/ 29 w 29"/>
                <a:gd name="T5" fmla="*/ 47 h 49"/>
                <a:gd name="T6" fmla="*/ 29 w 29"/>
                <a:gd name="T7" fmla="*/ 3 h 49"/>
                <a:gd name="T8" fmla="*/ 26 w 29"/>
                <a:gd name="T9" fmla="*/ 0 h 49"/>
                <a:gd name="T10" fmla="*/ 3 w 29"/>
                <a:gd name="T11" fmla="*/ 0 h 49"/>
                <a:gd name="T12" fmla="*/ 0 w 29"/>
                <a:gd name="T13" fmla="*/ 3 h 49"/>
                <a:gd name="T14" fmla="*/ 0 w 29"/>
                <a:gd name="T15" fmla="*/ 47 h 49"/>
                <a:gd name="T16" fmla="*/ 3 w 29"/>
                <a:gd name="T17" fmla="*/ 49 h 49"/>
                <a:gd name="T18" fmla="*/ 5 w 29"/>
                <a:gd name="T19" fmla="*/ 5 h 49"/>
                <a:gd name="T20" fmla="*/ 24 w 29"/>
                <a:gd name="T21" fmla="*/ 5 h 49"/>
                <a:gd name="T22" fmla="*/ 24 w 29"/>
                <a:gd name="T23" fmla="*/ 44 h 49"/>
                <a:gd name="T24" fmla="*/ 5 w 29"/>
                <a:gd name="T25" fmla="*/ 44 h 49"/>
                <a:gd name="T26" fmla="*/ 5 w 29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8" y="49"/>
                    <a:pt x="29" y="48"/>
                    <a:pt x="29" y="47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65FB8C30-29ED-45D7-8FD6-91147F5BE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8000" y="3060700"/>
              <a:ext cx="47625" cy="82550"/>
            </a:xfrm>
            <a:custGeom>
              <a:avLst/>
              <a:gdLst>
                <a:gd name="T0" fmla="*/ 3 w 28"/>
                <a:gd name="T1" fmla="*/ 49 h 49"/>
                <a:gd name="T2" fmla="*/ 26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6 w 28"/>
                <a:gd name="T9" fmla="*/ 0 h 49"/>
                <a:gd name="T10" fmla="*/ 3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3 w 28"/>
                <a:gd name="T17" fmla="*/ 49 h 49"/>
                <a:gd name="T18" fmla="*/ 5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5 w 28"/>
                <a:gd name="T25" fmla="*/ 44 h 49"/>
                <a:gd name="T26" fmla="*/ 5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4" name="Freeform 42">
              <a:extLst>
                <a:ext uri="{FF2B5EF4-FFF2-40B4-BE49-F238E27FC236}">
                  <a16:creationId xmlns:a16="http://schemas.microsoft.com/office/drawing/2014/main" id="{08B0DE2D-8606-4169-AEF5-3A588011A7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2913" y="2809875"/>
              <a:ext cx="327025" cy="392113"/>
            </a:xfrm>
            <a:custGeom>
              <a:avLst/>
              <a:gdLst>
                <a:gd name="T0" fmla="*/ 170 w 193"/>
                <a:gd name="T1" fmla="*/ 33 h 231"/>
                <a:gd name="T2" fmla="*/ 121 w 193"/>
                <a:gd name="T3" fmla="*/ 17 h 231"/>
                <a:gd name="T4" fmla="*/ 45 w 193"/>
                <a:gd name="T5" fmla="*/ 43 h 231"/>
                <a:gd name="T6" fmla="*/ 43 w 193"/>
                <a:gd name="T7" fmla="*/ 57 h 231"/>
                <a:gd name="T8" fmla="*/ 22 w 193"/>
                <a:gd name="T9" fmla="*/ 72 h 231"/>
                <a:gd name="T10" fmla="*/ 7 w 193"/>
                <a:gd name="T11" fmla="*/ 96 h 231"/>
                <a:gd name="T12" fmla="*/ 0 w 193"/>
                <a:gd name="T13" fmla="*/ 102 h 231"/>
                <a:gd name="T14" fmla="*/ 6 w 193"/>
                <a:gd name="T15" fmla="*/ 231 h 231"/>
                <a:gd name="T16" fmla="*/ 163 w 193"/>
                <a:gd name="T17" fmla="*/ 226 h 231"/>
                <a:gd name="T18" fmla="*/ 158 w 193"/>
                <a:gd name="T19" fmla="*/ 130 h 231"/>
                <a:gd name="T20" fmla="*/ 44 w 193"/>
                <a:gd name="T21" fmla="*/ 102 h 231"/>
                <a:gd name="T22" fmla="*/ 48 w 193"/>
                <a:gd name="T23" fmla="*/ 94 h 231"/>
                <a:gd name="T24" fmla="*/ 76 w 193"/>
                <a:gd name="T25" fmla="*/ 95 h 231"/>
                <a:gd name="T26" fmla="*/ 119 w 193"/>
                <a:gd name="T27" fmla="*/ 82 h 231"/>
                <a:gd name="T28" fmla="*/ 152 w 193"/>
                <a:gd name="T29" fmla="*/ 78 h 231"/>
                <a:gd name="T30" fmla="*/ 193 w 193"/>
                <a:gd name="T31" fmla="*/ 50 h 231"/>
                <a:gd name="T32" fmla="*/ 38 w 193"/>
                <a:gd name="T33" fmla="*/ 101 h 231"/>
                <a:gd name="T34" fmla="*/ 39 w 193"/>
                <a:gd name="T35" fmla="*/ 132 h 231"/>
                <a:gd name="T36" fmla="*/ 158 w 193"/>
                <a:gd name="T37" fmla="*/ 134 h 231"/>
                <a:gd name="T38" fmla="*/ 159 w 193"/>
                <a:gd name="T39" fmla="*/ 226 h 231"/>
                <a:gd name="T40" fmla="*/ 6 w 193"/>
                <a:gd name="T41" fmla="*/ 227 h 231"/>
                <a:gd name="T42" fmla="*/ 5 w 193"/>
                <a:gd name="T43" fmla="*/ 102 h 231"/>
                <a:gd name="T44" fmla="*/ 9 w 193"/>
                <a:gd name="T45" fmla="*/ 101 h 231"/>
                <a:gd name="T46" fmla="*/ 38 w 193"/>
                <a:gd name="T47" fmla="*/ 101 h 231"/>
                <a:gd name="T48" fmla="*/ 169 w 193"/>
                <a:gd name="T49" fmla="*/ 64 h 231"/>
                <a:gd name="T50" fmla="*/ 136 w 193"/>
                <a:gd name="T51" fmla="*/ 66 h 231"/>
                <a:gd name="T52" fmla="*/ 133 w 193"/>
                <a:gd name="T53" fmla="*/ 66 h 231"/>
                <a:gd name="T54" fmla="*/ 109 w 193"/>
                <a:gd name="T55" fmla="*/ 78 h 231"/>
                <a:gd name="T56" fmla="*/ 90 w 193"/>
                <a:gd name="T57" fmla="*/ 72 h 231"/>
                <a:gd name="T58" fmla="*/ 74 w 193"/>
                <a:gd name="T59" fmla="*/ 90 h 231"/>
                <a:gd name="T60" fmla="*/ 48 w 193"/>
                <a:gd name="T61" fmla="*/ 88 h 231"/>
                <a:gd name="T62" fmla="*/ 45 w 193"/>
                <a:gd name="T63" fmla="*/ 89 h 231"/>
                <a:gd name="T64" fmla="*/ 12 w 193"/>
                <a:gd name="T65" fmla="*/ 96 h 231"/>
                <a:gd name="T66" fmla="*/ 27 w 193"/>
                <a:gd name="T67" fmla="*/ 75 h 231"/>
                <a:gd name="T68" fmla="*/ 38 w 193"/>
                <a:gd name="T69" fmla="*/ 61 h 231"/>
                <a:gd name="T70" fmla="*/ 45 w 193"/>
                <a:gd name="T71" fmla="*/ 61 h 231"/>
                <a:gd name="T72" fmla="*/ 51 w 193"/>
                <a:gd name="T73" fmla="*/ 54 h 231"/>
                <a:gd name="T74" fmla="*/ 87 w 193"/>
                <a:gd name="T75" fmla="*/ 5 h 231"/>
                <a:gd name="T76" fmla="*/ 120 w 193"/>
                <a:gd name="T77" fmla="*/ 23 h 231"/>
                <a:gd name="T78" fmla="*/ 141 w 193"/>
                <a:gd name="T79" fmla="*/ 13 h 231"/>
                <a:gd name="T80" fmla="*/ 167 w 193"/>
                <a:gd name="T81" fmla="*/ 38 h 231"/>
                <a:gd name="T82" fmla="*/ 175 w 193"/>
                <a:gd name="T83" fmla="*/ 37 h 231"/>
                <a:gd name="T84" fmla="*/ 172 w 193"/>
                <a:gd name="T85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3" h="231">
                  <a:moveTo>
                    <a:pt x="175" y="32"/>
                  </a:moveTo>
                  <a:cubicBezTo>
                    <a:pt x="173" y="32"/>
                    <a:pt x="172" y="32"/>
                    <a:pt x="170" y="33"/>
                  </a:cubicBezTo>
                  <a:cubicBezTo>
                    <a:pt x="168" y="19"/>
                    <a:pt x="156" y="8"/>
                    <a:pt x="141" y="8"/>
                  </a:cubicBezTo>
                  <a:cubicBezTo>
                    <a:pt x="133" y="8"/>
                    <a:pt x="126" y="11"/>
                    <a:pt x="121" y="17"/>
                  </a:cubicBezTo>
                  <a:cubicBezTo>
                    <a:pt x="113" y="6"/>
                    <a:pt x="100" y="0"/>
                    <a:pt x="87" y="0"/>
                  </a:cubicBezTo>
                  <a:cubicBezTo>
                    <a:pt x="64" y="0"/>
                    <a:pt x="45" y="19"/>
                    <a:pt x="45" y="43"/>
                  </a:cubicBezTo>
                  <a:cubicBezTo>
                    <a:pt x="45" y="46"/>
                    <a:pt x="45" y="50"/>
                    <a:pt x="46" y="53"/>
                  </a:cubicBezTo>
                  <a:cubicBezTo>
                    <a:pt x="45" y="55"/>
                    <a:pt x="44" y="56"/>
                    <a:pt x="43" y="57"/>
                  </a:cubicBezTo>
                  <a:cubicBezTo>
                    <a:pt x="41" y="57"/>
                    <a:pt x="39" y="56"/>
                    <a:pt x="38" y="56"/>
                  </a:cubicBezTo>
                  <a:cubicBezTo>
                    <a:pt x="29" y="56"/>
                    <a:pt x="22" y="63"/>
                    <a:pt x="22" y="72"/>
                  </a:cubicBezTo>
                  <a:cubicBezTo>
                    <a:pt x="22" y="73"/>
                    <a:pt x="22" y="74"/>
                    <a:pt x="22" y="75"/>
                  </a:cubicBezTo>
                  <a:cubicBezTo>
                    <a:pt x="14" y="79"/>
                    <a:pt x="8" y="87"/>
                    <a:pt x="7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9"/>
                    <a:pt x="3" y="231"/>
                    <a:pt x="6" y="231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61" y="231"/>
                    <a:pt x="163" y="229"/>
                    <a:pt x="163" y="226"/>
                  </a:cubicBezTo>
                  <a:cubicBezTo>
                    <a:pt x="163" y="135"/>
                    <a:pt x="163" y="135"/>
                    <a:pt x="163" y="135"/>
                  </a:cubicBezTo>
                  <a:cubicBezTo>
                    <a:pt x="163" y="132"/>
                    <a:pt x="161" y="130"/>
                    <a:pt x="158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4" y="101"/>
                    <a:pt x="44" y="100"/>
                    <a:pt x="43" y="99"/>
                  </a:cubicBezTo>
                  <a:cubicBezTo>
                    <a:pt x="45" y="97"/>
                    <a:pt x="47" y="96"/>
                    <a:pt x="48" y="94"/>
                  </a:cubicBezTo>
                  <a:cubicBezTo>
                    <a:pt x="53" y="96"/>
                    <a:pt x="58" y="97"/>
                    <a:pt x="63" y="97"/>
                  </a:cubicBezTo>
                  <a:cubicBezTo>
                    <a:pt x="67" y="97"/>
                    <a:pt x="72" y="96"/>
                    <a:pt x="76" y="95"/>
                  </a:cubicBezTo>
                  <a:cubicBezTo>
                    <a:pt x="83" y="91"/>
                    <a:pt x="89" y="85"/>
                    <a:pt x="92" y="78"/>
                  </a:cubicBezTo>
                  <a:cubicBezTo>
                    <a:pt x="100" y="83"/>
                    <a:pt x="110" y="84"/>
                    <a:pt x="119" y="82"/>
                  </a:cubicBezTo>
                  <a:cubicBezTo>
                    <a:pt x="125" y="80"/>
                    <a:pt x="131" y="76"/>
                    <a:pt x="135" y="71"/>
                  </a:cubicBezTo>
                  <a:cubicBezTo>
                    <a:pt x="139" y="76"/>
                    <a:pt x="146" y="78"/>
                    <a:pt x="152" y="78"/>
                  </a:cubicBezTo>
                  <a:cubicBezTo>
                    <a:pt x="160" y="78"/>
                    <a:pt x="168" y="74"/>
                    <a:pt x="172" y="68"/>
                  </a:cubicBezTo>
                  <a:cubicBezTo>
                    <a:pt x="183" y="69"/>
                    <a:pt x="193" y="61"/>
                    <a:pt x="193" y="50"/>
                  </a:cubicBezTo>
                  <a:cubicBezTo>
                    <a:pt x="193" y="40"/>
                    <a:pt x="185" y="32"/>
                    <a:pt x="175" y="32"/>
                  </a:cubicBezTo>
                  <a:close/>
                  <a:moveTo>
                    <a:pt x="38" y="101"/>
                  </a:moveTo>
                  <a:cubicBezTo>
                    <a:pt x="39" y="101"/>
                    <a:pt x="39" y="101"/>
                    <a:pt x="39" y="10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4"/>
                    <a:pt x="42" y="134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4"/>
                    <a:pt x="159" y="135"/>
                    <a:pt x="159" y="135"/>
                  </a:cubicBezTo>
                  <a:cubicBezTo>
                    <a:pt x="159" y="226"/>
                    <a:pt x="159" y="226"/>
                    <a:pt x="159" y="226"/>
                  </a:cubicBezTo>
                  <a:cubicBezTo>
                    <a:pt x="159" y="226"/>
                    <a:pt x="158" y="227"/>
                    <a:pt x="158" y="227"/>
                  </a:cubicBezTo>
                  <a:cubicBezTo>
                    <a:pt x="6" y="227"/>
                    <a:pt x="6" y="227"/>
                    <a:pt x="6" y="227"/>
                  </a:cubicBezTo>
                  <a:cubicBezTo>
                    <a:pt x="5" y="227"/>
                    <a:pt x="5" y="226"/>
                    <a:pt x="5" y="226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1"/>
                    <a:pt x="5" y="101"/>
                    <a:pt x="6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35" y="101"/>
                    <a:pt x="35" y="101"/>
                    <a:pt x="35" y="101"/>
                  </a:cubicBezTo>
                  <a:lnTo>
                    <a:pt x="38" y="101"/>
                  </a:lnTo>
                  <a:close/>
                  <a:moveTo>
                    <a:pt x="172" y="63"/>
                  </a:moveTo>
                  <a:cubicBezTo>
                    <a:pt x="171" y="63"/>
                    <a:pt x="170" y="63"/>
                    <a:pt x="169" y="64"/>
                  </a:cubicBezTo>
                  <a:cubicBezTo>
                    <a:pt x="166" y="70"/>
                    <a:pt x="159" y="74"/>
                    <a:pt x="152" y="74"/>
                  </a:cubicBezTo>
                  <a:cubicBezTo>
                    <a:pt x="146" y="74"/>
                    <a:pt x="140" y="71"/>
                    <a:pt x="136" y="66"/>
                  </a:cubicBezTo>
                  <a:cubicBezTo>
                    <a:pt x="136" y="65"/>
                    <a:pt x="135" y="65"/>
                    <a:pt x="135" y="65"/>
                  </a:cubicBezTo>
                  <a:cubicBezTo>
                    <a:pt x="134" y="65"/>
                    <a:pt x="133" y="66"/>
                    <a:pt x="133" y="66"/>
                  </a:cubicBezTo>
                  <a:cubicBezTo>
                    <a:pt x="129" y="71"/>
                    <a:pt x="124" y="75"/>
                    <a:pt x="118" y="77"/>
                  </a:cubicBezTo>
                  <a:cubicBezTo>
                    <a:pt x="115" y="78"/>
                    <a:pt x="112" y="78"/>
                    <a:pt x="109" y="78"/>
                  </a:cubicBezTo>
                  <a:cubicBezTo>
                    <a:pt x="103" y="78"/>
                    <a:pt x="97" y="76"/>
                    <a:pt x="92" y="73"/>
                  </a:cubicBezTo>
                  <a:cubicBezTo>
                    <a:pt x="91" y="72"/>
                    <a:pt x="91" y="72"/>
                    <a:pt x="90" y="72"/>
                  </a:cubicBezTo>
                  <a:cubicBezTo>
                    <a:pt x="89" y="73"/>
                    <a:pt x="89" y="73"/>
                    <a:pt x="88" y="74"/>
                  </a:cubicBezTo>
                  <a:cubicBezTo>
                    <a:pt x="86" y="81"/>
                    <a:pt x="81" y="87"/>
                    <a:pt x="74" y="90"/>
                  </a:cubicBezTo>
                  <a:cubicBezTo>
                    <a:pt x="70" y="92"/>
                    <a:pt x="67" y="93"/>
                    <a:pt x="63" y="93"/>
                  </a:cubicBezTo>
                  <a:cubicBezTo>
                    <a:pt x="58" y="93"/>
                    <a:pt x="53" y="91"/>
                    <a:pt x="48" y="88"/>
                  </a:cubicBezTo>
                  <a:cubicBezTo>
                    <a:pt x="48" y="88"/>
                    <a:pt x="47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3" y="94"/>
                    <a:pt x="40" y="96"/>
                    <a:pt x="35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88"/>
                    <a:pt x="18" y="81"/>
                    <a:pt x="26" y="78"/>
                  </a:cubicBezTo>
                  <a:cubicBezTo>
                    <a:pt x="27" y="78"/>
                    <a:pt x="27" y="76"/>
                    <a:pt x="27" y="75"/>
                  </a:cubicBezTo>
                  <a:cubicBezTo>
                    <a:pt x="27" y="74"/>
                    <a:pt x="27" y="73"/>
                    <a:pt x="27" y="72"/>
                  </a:cubicBezTo>
                  <a:cubicBezTo>
                    <a:pt x="27" y="66"/>
                    <a:pt x="32" y="61"/>
                    <a:pt x="38" y="61"/>
                  </a:cubicBezTo>
                  <a:cubicBezTo>
                    <a:pt x="39" y="61"/>
                    <a:pt x="41" y="61"/>
                    <a:pt x="42" y="62"/>
                  </a:cubicBezTo>
                  <a:cubicBezTo>
                    <a:pt x="44" y="62"/>
                    <a:pt x="45" y="62"/>
                    <a:pt x="45" y="61"/>
                  </a:cubicBezTo>
                  <a:cubicBezTo>
                    <a:pt x="47" y="59"/>
                    <a:pt x="48" y="58"/>
                    <a:pt x="50" y="56"/>
                  </a:cubicBezTo>
                  <a:cubicBezTo>
                    <a:pt x="51" y="56"/>
                    <a:pt x="51" y="55"/>
                    <a:pt x="51" y="54"/>
                  </a:cubicBezTo>
                  <a:cubicBezTo>
                    <a:pt x="50" y="50"/>
                    <a:pt x="49" y="46"/>
                    <a:pt x="49" y="43"/>
                  </a:cubicBezTo>
                  <a:cubicBezTo>
                    <a:pt x="49" y="22"/>
                    <a:pt x="66" y="5"/>
                    <a:pt x="87" y="5"/>
                  </a:cubicBezTo>
                  <a:cubicBezTo>
                    <a:pt x="100" y="5"/>
                    <a:pt x="111" y="11"/>
                    <a:pt x="118" y="22"/>
                  </a:cubicBezTo>
                  <a:cubicBezTo>
                    <a:pt x="119" y="22"/>
                    <a:pt x="119" y="23"/>
                    <a:pt x="120" y="23"/>
                  </a:cubicBezTo>
                  <a:cubicBezTo>
                    <a:pt x="121" y="23"/>
                    <a:pt x="122" y="23"/>
                    <a:pt x="122" y="22"/>
                  </a:cubicBezTo>
                  <a:cubicBezTo>
                    <a:pt x="127" y="16"/>
                    <a:pt x="134" y="13"/>
                    <a:pt x="141" y="13"/>
                  </a:cubicBezTo>
                  <a:cubicBezTo>
                    <a:pt x="154" y="13"/>
                    <a:pt x="165" y="23"/>
                    <a:pt x="166" y="36"/>
                  </a:cubicBezTo>
                  <a:cubicBezTo>
                    <a:pt x="166" y="37"/>
                    <a:pt x="166" y="38"/>
                    <a:pt x="167" y="38"/>
                  </a:cubicBezTo>
                  <a:cubicBezTo>
                    <a:pt x="168" y="38"/>
                    <a:pt x="169" y="38"/>
                    <a:pt x="169" y="38"/>
                  </a:cubicBezTo>
                  <a:cubicBezTo>
                    <a:pt x="171" y="37"/>
                    <a:pt x="173" y="37"/>
                    <a:pt x="175" y="37"/>
                  </a:cubicBezTo>
                  <a:cubicBezTo>
                    <a:pt x="182" y="37"/>
                    <a:pt x="188" y="43"/>
                    <a:pt x="188" y="50"/>
                  </a:cubicBezTo>
                  <a:cubicBezTo>
                    <a:pt x="188" y="58"/>
                    <a:pt x="180" y="65"/>
                    <a:pt x="17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2" name="TextBox 8">
            <a:extLst>
              <a:ext uri="{FF2B5EF4-FFF2-40B4-BE49-F238E27FC236}">
                <a16:creationId xmlns:a16="http://schemas.microsoft.com/office/drawing/2014/main" id="{828A8EDD-4F08-498D-89BB-93B625AC961E}"/>
              </a:ext>
            </a:extLst>
          </p:cNvPr>
          <p:cNvSpPr txBox="1"/>
          <p:nvPr/>
        </p:nvSpPr>
        <p:spPr>
          <a:xfrm>
            <a:off x="749017" y="3780251"/>
            <a:ext cx="24929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 = Faturamento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PV = Previsão de vendas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/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1− 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  <m:d>
                            <m:dPr>
                              <m:ctrlP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𝑅𝑒𝑎𝑙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𝑃𝑉</m:t>
                              </m:r>
                            </m:e>
                          </m:d>
                          <m:r>
                            <a:rPr kumimoji="0" lang="pt-BR" sz="1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𝑃𝑉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blipFill>
                <a:blip r:embed="rId5"/>
                <a:stretch>
                  <a:fillRect l="-2278" t="-1449" b="-11594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Gráfico 1">
            <a:extLst>
              <a:ext uri="{FF2B5EF4-FFF2-40B4-BE49-F238E27FC236}">
                <a16:creationId xmlns:a16="http://schemas.microsoft.com/office/drawing/2014/main" id="{0FB25F41-5224-4393-9436-4DCB7615E82F}"/>
              </a:ext>
            </a:extLst>
          </p:cNvPr>
          <p:cNvGraphicFramePr>
            <a:graphicFrameLocks/>
          </p:cNvGraphicFramePr>
          <p:nvPr/>
        </p:nvGraphicFramePr>
        <p:xfrm>
          <a:off x="3515123" y="1935570"/>
          <a:ext cx="7967537" cy="4129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BA2ED90-BFEE-47DB-A114-D9361053418F}"/>
              </a:ext>
            </a:extLst>
          </p:cNvPr>
          <p:cNvSpPr txBox="1"/>
          <p:nvPr/>
        </p:nvSpPr>
        <p:spPr>
          <a:xfrm>
            <a:off x="1095495" y="2736189"/>
            <a:ext cx="12202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Desvio Absoluto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606AD79-FC25-45EE-A8B8-73A82FBFD57B}"/>
              </a:ext>
            </a:extLst>
          </p:cNvPr>
          <p:cNvSpPr txBox="1"/>
          <p:nvPr/>
        </p:nvSpPr>
        <p:spPr>
          <a:xfrm>
            <a:off x="8039100" y="1696557"/>
            <a:ext cx="3098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029E4B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DESTACA O ACERTO</a:t>
            </a:r>
          </a:p>
        </p:txBody>
      </p: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17F1C5F8-9513-447B-8A41-1B2A44EAA601}"/>
              </a:ext>
            </a:extLst>
          </p:cNvPr>
          <p:cNvGrpSpPr/>
          <p:nvPr/>
        </p:nvGrpSpPr>
        <p:grpSpPr>
          <a:xfrm>
            <a:off x="284780" y="1090447"/>
            <a:ext cx="4511082" cy="726091"/>
            <a:chOff x="337143" y="5454996"/>
            <a:chExt cx="4511082" cy="72609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9">
                  <a:extLst>
                    <a:ext uri="{FF2B5EF4-FFF2-40B4-BE49-F238E27FC236}">
                      <a16:creationId xmlns:a16="http://schemas.microsoft.com/office/drawing/2014/main" id="{00922123-9E8A-459A-9199-E0E568D2863F}"/>
                    </a:ext>
                  </a:extLst>
                </p:cNvPr>
                <p:cNvSpPr txBox="1"/>
                <p:nvPr/>
              </p:nvSpPr>
              <p:spPr>
                <a:xfrm>
                  <a:off x="337143" y="5703199"/>
                  <a:ext cx="4511082" cy="47788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kumimoji="0" lang="pt-BR" sz="1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1− </m:t>
                        </m:r>
                        <m:f>
                          <m:fPr>
                            <m:ctrlPr>
                              <a:rPr kumimoji="0" lang="pt-BR" sz="1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fPr>
                          <m:num>
                            <m:r>
                              <a:rPr kumimoji="0" lang="pt-BR" sz="1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|</m:t>
                            </m:r>
                            <m:d>
                              <m:dPr>
                                <m:ctrlPr>
                                  <a:rPr kumimoji="0" lang="pt-BR" sz="16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dPr>
                              <m:e>
                                <m:r>
                                  <a:rPr kumimoji="0" lang="pt-BR" sz="16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4.500−5.000</m:t>
                                </m:r>
                              </m:e>
                            </m:d>
                            <m:r>
                              <a:rPr kumimoji="0" lang="pt-BR" sz="16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|</m:t>
                            </m:r>
                          </m:num>
                          <m:den>
                            <m:r>
                              <a:rPr kumimoji="0" lang="pt-BR" sz="16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5.000</m:t>
                            </m:r>
                          </m:den>
                        </m:f>
                        <m:r>
                          <a:rPr kumimoji="0" lang="pt-BR" sz="1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𝑋</m:t>
                        </m:r>
                        <m:r>
                          <a:rPr kumimoji="0" lang="pt-BR" sz="16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 100=</m:t>
                        </m:r>
                        <m:r>
                          <a:rPr kumimoji="0" lang="pt-BR" sz="1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𝟗𝟎</m:t>
                        </m:r>
                        <m:r>
                          <a:rPr kumimoji="0" lang="pt-BR" sz="16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%</m:t>
                        </m:r>
                      </m:oMath>
                    </m:oMathPara>
                  </a14:m>
                  <a:endParaRPr kumimoji="0" lang="pt-BR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9" name="TextBox 9">
                  <a:extLst>
                    <a:ext uri="{FF2B5EF4-FFF2-40B4-BE49-F238E27FC236}">
                      <a16:creationId xmlns:a16="http://schemas.microsoft.com/office/drawing/2014/main" id="{00922123-9E8A-459A-9199-E0E568D286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7143" y="5703199"/>
                  <a:ext cx="4511082" cy="477888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pt-B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CaixaDeTexto 19">
              <a:extLst>
                <a:ext uri="{FF2B5EF4-FFF2-40B4-BE49-F238E27FC236}">
                  <a16:creationId xmlns:a16="http://schemas.microsoft.com/office/drawing/2014/main" id="{8798A8F9-0FCB-4B2E-97D5-3C6AEF953DC7}"/>
                </a:ext>
              </a:extLst>
            </p:cNvPr>
            <p:cNvSpPr txBox="1"/>
            <p:nvPr/>
          </p:nvSpPr>
          <p:spPr>
            <a:xfrm>
              <a:off x="1016988" y="5454996"/>
              <a:ext cx="122020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050" b="1" i="0" u="none" strike="noStrike" kern="1200" cap="none" spc="0" normalizeH="0" baseline="0" noProof="0" dirty="0">
                  <a:ln>
                    <a:noFill/>
                  </a:ln>
                  <a:solidFill>
                    <a:srgbClr val="57565A"/>
                  </a:solidFill>
                  <a:effectLst/>
                  <a:uLnTx/>
                  <a:uFillTx/>
                  <a:latin typeface="Open Sans Light"/>
                  <a:ea typeface="+mn-ea"/>
                  <a:cs typeface="+mn-cs"/>
                </a:rPr>
                <a:t>Desvio Absoluto</a:t>
              </a:r>
            </a:p>
          </p:txBody>
        </p:sp>
      </p:grpSp>
      <p:sp>
        <p:nvSpPr>
          <p:cNvPr id="5" name="CaixaDeTexto 4">
            <a:extLst>
              <a:ext uri="{FF2B5EF4-FFF2-40B4-BE49-F238E27FC236}">
                <a16:creationId xmlns:a16="http://schemas.microsoft.com/office/drawing/2014/main" id="{A732051C-ADD4-41CC-B787-80D04DD9F979}"/>
              </a:ext>
            </a:extLst>
          </p:cNvPr>
          <p:cNvSpPr txBox="1"/>
          <p:nvPr/>
        </p:nvSpPr>
        <p:spPr>
          <a:xfrm>
            <a:off x="5265522" y="2731712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00FF00"/>
                </a:highlight>
                <a:uLnTx/>
                <a:uFillTx/>
                <a:latin typeface="Open Sans Light"/>
                <a:ea typeface="+mn-ea"/>
                <a:cs typeface="+mn-cs"/>
              </a:rPr>
              <a:t>90,0%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3FB3A63-2BE8-49CC-9059-48D741AF4777}"/>
              </a:ext>
            </a:extLst>
          </p:cNvPr>
          <p:cNvSpPr txBox="1"/>
          <p:nvPr/>
        </p:nvSpPr>
        <p:spPr>
          <a:xfrm>
            <a:off x="7089828" y="2911588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00FF00"/>
                </a:highlight>
                <a:uLnTx/>
                <a:uFillTx/>
                <a:latin typeface="Open Sans Light"/>
                <a:ea typeface="+mn-ea"/>
                <a:cs typeface="+mn-cs"/>
              </a:rPr>
              <a:t>85,4%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B90121A5-F71D-4D98-B9F5-32ED7CE757DD}"/>
              </a:ext>
            </a:extLst>
          </p:cNvPr>
          <p:cNvSpPr txBox="1"/>
          <p:nvPr/>
        </p:nvSpPr>
        <p:spPr>
          <a:xfrm>
            <a:off x="8857744" y="2720314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00FF00"/>
                </a:highlight>
                <a:uLnTx/>
                <a:uFillTx/>
                <a:latin typeface="Open Sans Light"/>
                <a:ea typeface="+mn-ea"/>
                <a:cs typeface="+mn-cs"/>
              </a:rPr>
              <a:t>94,3%</a:t>
            </a:r>
          </a:p>
        </p:txBody>
      </p:sp>
      <p:cxnSp>
        <p:nvCxnSpPr>
          <p:cNvPr id="10" name="Conector de Seta Reta 9">
            <a:extLst>
              <a:ext uri="{FF2B5EF4-FFF2-40B4-BE49-F238E27FC236}">
                <a16:creationId xmlns:a16="http://schemas.microsoft.com/office/drawing/2014/main" id="{011CF90B-6F80-4221-B408-2FAAE12EB2DB}"/>
              </a:ext>
            </a:extLst>
          </p:cNvPr>
          <p:cNvCxnSpPr/>
          <p:nvPr/>
        </p:nvCxnSpPr>
        <p:spPr>
          <a:xfrm>
            <a:off x="3171825" y="1829433"/>
            <a:ext cx="1676400" cy="713742"/>
          </a:xfrm>
          <a:prstGeom prst="straightConnector1">
            <a:avLst/>
          </a:prstGeom>
          <a:ln w="15875">
            <a:solidFill>
              <a:srgbClr val="3035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95288989-55AE-EA43-9EAD-D877EDEF706C}"/>
              </a:ext>
            </a:extLst>
          </p:cNvPr>
          <p:cNvSpPr txBox="1"/>
          <p:nvPr/>
        </p:nvSpPr>
        <p:spPr>
          <a:xfrm>
            <a:off x="7387985" y="5711228"/>
            <a:ext cx="14556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Realizado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9D48955-83CE-692C-F32A-9046FAB20F0F}"/>
              </a:ext>
            </a:extLst>
          </p:cNvPr>
          <p:cNvSpPr txBox="1"/>
          <p:nvPr/>
        </p:nvSpPr>
        <p:spPr>
          <a:xfrm>
            <a:off x="9169688" y="5690206"/>
            <a:ext cx="14556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Acuracidade</a:t>
            </a:r>
          </a:p>
        </p:txBody>
      </p:sp>
      <p:cxnSp>
        <p:nvCxnSpPr>
          <p:cNvPr id="15" name="Straight Connector 5">
            <a:extLst>
              <a:ext uri="{FF2B5EF4-FFF2-40B4-BE49-F238E27FC236}">
                <a16:creationId xmlns:a16="http://schemas.microsoft.com/office/drawing/2014/main" id="{AF66ABC2-6B60-9C99-55EB-01A4F140951A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">
            <a:extLst>
              <a:ext uri="{FF2B5EF4-FFF2-40B4-BE49-F238E27FC236}">
                <a16:creationId xmlns:a16="http://schemas.microsoft.com/office/drawing/2014/main" id="{56069302-2095-09B5-EA6C-1F07DBB495CB}"/>
              </a:ext>
            </a:extLst>
          </p:cNvPr>
          <p:cNvSpPr/>
          <p:nvPr/>
        </p:nvSpPr>
        <p:spPr>
          <a:xfrm>
            <a:off x="365454" y="190959"/>
            <a:ext cx="6764993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4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SFA- Sales Forecast </a:t>
            </a:r>
            <a:r>
              <a:rPr lang="pt-BR" sz="34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Accuracy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91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Graphic spid="14" grpId="0">
        <p:bldAsOne/>
      </p:bldGraphic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pic>
        <p:nvPicPr>
          <p:cNvPr id="33" name="Picture 119">
            <a:extLst>
              <a:ext uri="{FF2B5EF4-FFF2-40B4-BE49-F238E27FC236}">
                <a16:creationId xmlns:a16="http://schemas.microsoft.com/office/drawing/2014/main" id="{DC817D09-CEDB-474B-8353-BEC72B6CBD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46" y="4355894"/>
            <a:ext cx="612582" cy="832482"/>
          </a:xfrm>
          <a:prstGeom prst="rect">
            <a:avLst/>
          </a:prstGeom>
        </p:spPr>
      </p:pic>
      <p:grpSp>
        <p:nvGrpSpPr>
          <p:cNvPr id="48" name="Group 64">
            <a:extLst>
              <a:ext uri="{FF2B5EF4-FFF2-40B4-BE49-F238E27FC236}">
                <a16:creationId xmlns:a16="http://schemas.microsoft.com/office/drawing/2014/main" id="{FAEFCCAB-D3EA-454E-B87D-2B80E9541EFE}"/>
              </a:ext>
            </a:extLst>
          </p:cNvPr>
          <p:cNvGrpSpPr/>
          <p:nvPr/>
        </p:nvGrpSpPr>
        <p:grpSpPr>
          <a:xfrm>
            <a:off x="6673280" y="4224093"/>
            <a:ext cx="940079" cy="1018478"/>
            <a:chOff x="1712913" y="2809875"/>
            <a:chExt cx="327025" cy="392113"/>
          </a:xfrm>
        </p:grpSpPr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BDE34EC-F93B-4666-A4B2-D3BA523020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6263" y="3060700"/>
              <a:ext cx="47625" cy="82550"/>
            </a:xfrm>
            <a:custGeom>
              <a:avLst/>
              <a:gdLst>
                <a:gd name="T0" fmla="*/ 2 w 28"/>
                <a:gd name="T1" fmla="*/ 49 h 49"/>
                <a:gd name="T2" fmla="*/ 25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5 w 28"/>
                <a:gd name="T9" fmla="*/ 0 h 49"/>
                <a:gd name="T10" fmla="*/ 2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2 w 28"/>
                <a:gd name="T17" fmla="*/ 49 h 49"/>
                <a:gd name="T18" fmla="*/ 4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4 w 28"/>
                <a:gd name="T25" fmla="*/ 44 h 49"/>
                <a:gd name="T26" fmla="*/ 4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2" y="49"/>
                  </a:moveTo>
                  <a:cubicBezTo>
                    <a:pt x="25" y="49"/>
                    <a:pt x="25" y="49"/>
                    <a:pt x="25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2" y="49"/>
                  </a:cubicBezTo>
                  <a:close/>
                  <a:moveTo>
                    <a:pt x="4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4" y="44"/>
                    <a:pt x="4" y="44"/>
                    <a:pt x="4" y="44"/>
                  </a:cubicBezTo>
                  <a:lnTo>
                    <a:pt x="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A8AF9544-9BB2-46A6-9497-8685A7764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2938" y="3060700"/>
              <a:ext cx="49213" cy="82550"/>
            </a:xfrm>
            <a:custGeom>
              <a:avLst/>
              <a:gdLst>
                <a:gd name="T0" fmla="*/ 3 w 29"/>
                <a:gd name="T1" fmla="*/ 49 h 49"/>
                <a:gd name="T2" fmla="*/ 26 w 29"/>
                <a:gd name="T3" fmla="*/ 49 h 49"/>
                <a:gd name="T4" fmla="*/ 29 w 29"/>
                <a:gd name="T5" fmla="*/ 47 h 49"/>
                <a:gd name="T6" fmla="*/ 29 w 29"/>
                <a:gd name="T7" fmla="*/ 3 h 49"/>
                <a:gd name="T8" fmla="*/ 26 w 29"/>
                <a:gd name="T9" fmla="*/ 0 h 49"/>
                <a:gd name="T10" fmla="*/ 3 w 29"/>
                <a:gd name="T11" fmla="*/ 0 h 49"/>
                <a:gd name="T12" fmla="*/ 0 w 29"/>
                <a:gd name="T13" fmla="*/ 3 h 49"/>
                <a:gd name="T14" fmla="*/ 0 w 29"/>
                <a:gd name="T15" fmla="*/ 47 h 49"/>
                <a:gd name="T16" fmla="*/ 3 w 29"/>
                <a:gd name="T17" fmla="*/ 49 h 49"/>
                <a:gd name="T18" fmla="*/ 5 w 29"/>
                <a:gd name="T19" fmla="*/ 5 h 49"/>
                <a:gd name="T20" fmla="*/ 24 w 29"/>
                <a:gd name="T21" fmla="*/ 5 h 49"/>
                <a:gd name="T22" fmla="*/ 24 w 29"/>
                <a:gd name="T23" fmla="*/ 44 h 49"/>
                <a:gd name="T24" fmla="*/ 5 w 29"/>
                <a:gd name="T25" fmla="*/ 44 h 49"/>
                <a:gd name="T26" fmla="*/ 5 w 29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8" y="49"/>
                    <a:pt x="29" y="48"/>
                    <a:pt x="29" y="47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65FB8C30-29ED-45D7-8FD6-91147F5BE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8000" y="3060700"/>
              <a:ext cx="47625" cy="82550"/>
            </a:xfrm>
            <a:custGeom>
              <a:avLst/>
              <a:gdLst>
                <a:gd name="T0" fmla="*/ 3 w 28"/>
                <a:gd name="T1" fmla="*/ 49 h 49"/>
                <a:gd name="T2" fmla="*/ 26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6 w 28"/>
                <a:gd name="T9" fmla="*/ 0 h 49"/>
                <a:gd name="T10" fmla="*/ 3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3 w 28"/>
                <a:gd name="T17" fmla="*/ 49 h 49"/>
                <a:gd name="T18" fmla="*/ 5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5 w 28"/>
                <a:gd name="T25" fmla="*/ 44 h 49"/>
                <a:gd name="T26" fmla="*/ 5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4" name="Freeform 42">
              <a:extLst>
                <a:ext uri="{FF2B5EF4-FFF2-40B4-BE49-F238E27FC236}">
                  <a16:creationId xmlns:a16="http://schemas.microsoft.com/office/drawing/2014/main" id="{08B0DE2D-8606-4169-AEF5-3A588011A7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2913" y="2809875"/>
              <a:ext cx="327025" cy="392113"/>
            </a:xfrm>
            <a:custGeom>
              <a:avLst/>
              <a:gdLst>
                <a:gd name="T0" fmla="*/ 170 w 193"/>
                <a:gd name="T1" fmla="*/ 33 h 231"/>
                <a:gd name="T2" fmla="*/ 121 w 193"/>
                <a:gd name="T3" fmla="*/ 17 h 231"/>
                <a:gd name="T4" fmla="*/ 45 w 193"/>
                <a:gd name="T5" fmla="*/ 43 h 231"/>
                <a:gd name="T6" fmla="*/ 43 w 193"/>
                <a:gd name="T7" fmla="*/ 57 h 231"/>
                <a:gd name="T8" fmla="*/ 22 w 193"/>
                <a:gd name="T9" fmla="*/ 72 h 231"/>
                <a:gd name="T10" fmla="*/ 7 w 193"/>
                <a:gd name="T11" fmla="*/ 96 h 231"/>
                <a:gd name="T12" fmla="*/ 0 w 193"/>
                <a:gd name="T13" fmla="*/ 102 h 231"/>
                <a:gd name="T14" fmla="*/ 6 w 193"/>
                <a:gd name="T15" fmla="*/ 231 h 231"/>
                <a:gd name="T16" fmla="*/ 163 w 193"/>
                <a:gd name="T17" fmla="*/ 226 h 231"/>
                <a:gd name="T18" fmla="*/ 158 w 193"/>
                <a:gd name="T19" fmla="*/ 130 h 231"/>
                <a:gd name="T20" fmla="*/ 44 w 193"/>
                <a:gd name="T21" fmla="*/ 102 h 231"/>
                <a:gd name="T22" fmla="*/ 48 w 193"/>
                <a:gd name="T23" fmla="*/ 94 h 231"/>
                <a:gd name="T24" fmla="*/ 76 w 193"/>
                <a:gd name="T25" fmla="*/ 95 h 231"/>
                <a:gd name="T26" fmla="*/ 119 w 193"/>
                <a:gd name="T27" fmla="*/ 82 h 231"/>
                <a:gd name="T28" fmla="*/ 152 w 193"/>
                <a:gd name="T29" fmla="*/ 78 h 231"/>
                <a:gd name="T30" fmla="*/ 193 w 193"/>
                <a:gd name="T31" fmla="*/ 50 h 231"/>
                <a:gd name="T32" fmla="*/ 38 w 193"/>
                <a:gd name="T33" fmla="*/ 101 h 231"/>
                <a:gd name="T34" fmla="*/ 39 w 193"/>
                <a:gd name="T35" fmla="*/ 132 h 231"/>
                <a:gd name="T36" fmla="*/ 158 w 193"/>
                <a:gd name="T37" fmla="*/ 134 h 231"/>
                <a:gd name="T38" fmla="*/ 159 w 193"/>
                <a:gd name="T39" fmla="*/ 226 h 231"/>
                <a:gd name="T40" fmla="*/ 6 w 193"/>
                <a:gd name="T41" fmla="*/ 227 h 231"/>
                <a:gd name="T42" fmla="*/ 5 w 193"/>
                <a:gd name="T43" fmla="*/ 102 h 231"/>
                <a:gd name="T44" fmla="*/ 9 w 193"/>
                <a:gd name="T45" fmla="*/ 101 h 231"/>
                <a:gd name="T46" fmla="*/ 38 w 193"/>
                <a:gd name="T47" fmla="*/ 101 h 231"/>
                <a:gd name="T48" fmla="*/ 169 w 193"/>
                <a:gd name="T49" fmla="*/ 64 h 231"/>
                <a:gd name="T50" fmla="*/ 136 w 193"/>
                <a:gd name="T51" fmla="*/ 66 h 231"/>
                <a:gd name="T52" fmla="*/ 133 w 193"/>
                <a:gd name="T53" fmla="*/ 66 h 231"/>
                <a:gd name="T54" fmla="*/ 109 w 193"/>
                <a:gd name="T55" fmla="*/ 78 h 231"/>
                <a:gd name="T56" fmla="*/ 90 w 193"/>
                <a:gd name="T57" fmla="*/ 72 h 231"/>
                <a:gd name="T58" fmla="*/ 74 w 193"/>
                <a:gd name="T59" fmla="*/ 90 h 231"/>
                <a:gd name="T60" fmla="*/ 48 w 193"/>
                <a:gd name="T61" fmla="*/ 88 h 231"/>
                <a:gd name="T62" fmla="*/ 45 w 193"/>
                <a:gd name="T63" fmla="*/ 89 h 231"/>
                <a:gd name="T64" fmla="*/ 12 w 193"/>
                <a:gd name="T65" fmla="*/ 96 h 231"/>
                <a:gd name="T66" fmla="*/ 27 w 193"/>
                <a:gd name="T67" fmla="*/ 75 h 231"/>
                <a:gd name="T68" fmla="*/ 38 w 193"/>
                <a:gd name="T69" fmla="*/ 61 h 231"/>
                <a:gd name="T70" fmla="*/ 45 w 193"/>
                <a:gd name="T71" fmla="*/ 61 h 231"/>
                <a:gd name="T72" fmla="*/ 51 w 193"/>
                <a:gd name="T73" fmla="*/ 54 h 231"/>
                <a:gd name="T74" fmla="*/ 87 w 193"/>
                <a:gd name="T75" fmla="*/ 5 h 231"/>
                <a:gd name="T76" fmla="*/ 120 w 193"/>
                <a:gd name="T77" fmla="*/ 23 h 231"/>
                <a:gd name="T78" fmla="*/ 141 w 193"/>
                <a:gd name="T79" fmla="*/ 13 h 231"/>
                <a:gd name="T80" fmla="*/ 167 w 193"/>
                <a:gd name="T81" fmla="*/ 38 h 231"/>
                <a:gd name="T82" fmla="*/ 175 w 193"/>
                <a:gd name="T83" fmla="*/ 37 h 231"/>
                <a:gd name="T84" fmla="*/ 172 w 193"/>
                <a:gd name="T85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3" h="231">
                  <a:moveTo>
                    <a:pt x="175" y="32"/>
                  </a:moveTo>
                  <a:cubicBezTo>
                    <a:pt x="173" y="32"/>
                    <a:pt x="172" y="32"/>
                    <a:pt x="170" y="33"/>
                  </a:cubicBezTo>
                  <a:cubicBezTo>
                    <a:pt x="168" y="19"/>
                    <a:pt x="156" y="8"/>
                    <a:pt x="141" y="8"/>
                  </a:cubicBezTo>
                  <a:cubicBezTo>
                    <a:pt x="133" y="8"/>
                    <a:pt x="126" y="11"/>
                    <a:pt x="121" y="17"/>
                  </a:cubicBezTo>
                  <a:cubicBezTo>
                    <a:pt x="113" y="6"/>
                    <a:pt x="100" y="0"/>
                    <a:pt x="87" y="0"/>
                  </a:cubicBezTo>
                  <a:cubicBezTo>
                    <a:pt x="64" y="0"/>
                    <a:pt x="45" y="19"/>
                    <a:pt x="45" y="43"/>
                  </a:cubicBezTo>
                  <a:cubicBezTo>
                    <a:pt x="45" y="46"/>
                    <a:pt x="45" y="50"/>
                    <a:pt x="46" y="53"/>
                  </a:cubicBezTo>
                  <a:cubicBezTo>
                    <a:pt x="45" y="55"/>
                    <a:pt x="44" y="56"/>
                    <a:pt x="43" y="57"/>
                  </a:cubicBezTo>
                  <a:cubicBezTo>
                    <a:pt x="41" y="57"/>
                    <a:pt x="39" y="56"/>
                    <a:pt x="38" y="56"/>
                  </a:cubicBezTo>
                  <a:cubicBezTo>
                    <a:pt x="29" y="56"/>
                    <a:pt x="22" y="63"/>
                    <a:pt x="22" y="72"/>
                  </a:cubicBezTo>
                  <a:cubicBezTo>
                    <a:pt x="22" y="73"/>
                    <a:pt x="22" y="74"/>
                    <a:pt x="22" y="75"/>
                  </a:cubicBezTo>
                  <a:cubicBezTo>
                    <a:pt x="14" y="79"/>
                    <a:pt x="8" y="87"/>
                    <a:pt x="7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9"/>
                    <a:pt x="3" y="231"/>
                    <a:pt x="6" y="231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61" y="231"/>
                    <a:pt x="163" y="229"/>
                    <a:pt x="163" y="226"/>
                  </a:cubicBezTo>
                  <a:cubicBezTo>
                    <a:pt x="163" y="135"/>
                    <a:pt x="163" y="135"/>
                    <a:pt x="163" y="135"/>
                  </a:cubicBezTo>
                  <a:cubicBezTo>
                    <a:pt x="163" y="132"/>
                    <a:pt x="161" y="130"/>
                    <a:pt x="158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4" y="101"/>
                    <a:pt x="44" y="100"/>
                    <a:pt x="43" y="99"/>
                  </a:cubicBezTo>
                  <a:cubicBezTo>
                    <a:pt x="45" y="97"/>
                    <a:pt x="47" y="96"/>
                    <a:pt x="48" y="94"/>
                  </a:cubicBezTo>
                  <a:cubicBezTo>
                    <a:pt x="53" y="96"/>
                    <a:pt x="58" y="97"/>
                    <a:pt x="63" y="97"/>
                  </a:cubicBezTo>
                  <a:cubicBezTo>
                    <a:pt x="67" y="97"/>
                    <a:pt x="72" y="96"/>
                    <a:pt x="76" y="95"/>
                  </a:cubicBezTo>
                  <a:cubicBezTo>
                    <a:pt x="83" y="91"/>
                    <a:pt x="89" y="85"/>
                    <a:pt x="92" y="78"/>
                  </a:cubicBezTo>
                  <a:cubicBezTo>
                    <a:pt x="100" y="83"/>
                    <a:pt x="110" y="84"/>
                    <a:pt x="119" y="82"/>
                  </a:cubicBezTo>
                  <a:cubicBezTo>
                    <a:pt x="125" y="80"/>
                    <a:pt x="131" y="76"/>
                    <a:pt x="135" y="71"/>
                  </a:cubicBezTo>
                  <a:cubicBezTo>
                    <a:pt x="139" y="76"/>
                    <a:pt x="146" y="78"/>
                    <a:pt x="152" y="78"/>
                  </a:cubicBezTo>
                  <a:cubicBezTo>
                    <a:pt x="160" y="78"/>
                    <a:pt x="168" y="74"/>
                    <a:pt x="172" y="68"/>
                  </a:cubicBezTo>
                  <a:cubicBezTo>
                    <a:pt x="183" y="69"/>
                    <a:pt x="193" y="61"/>
                    <a:pt x="193" y="50"/>
                  </a:cubicBezTo>
                  <a:cubicBezTo>
                    <a:pt x="193" y="40"/>
                    <a:pt x="185" y="32"/>
                    <a:pt x="175" y="32"/>
                  </a:cubicBezTo>
                  <a:close/>
                  <a:moveTo>
                    <a:pt x="38" y="101"/>
                  </a:moveTo>
                  <a:cubicBezTo>
                    <a:pt x="39" y="101"/>
                    <a:pt x="39" y="101"/>
                    <a:pt x="39" y="10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4"/>
                    <a:pt x="42" y="134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4"/>
                    <a:pt x="159" y="135"/>
                    <a:pt x="159" y="135"/>
                  </a:cubicBezTo>
                  <a:cubicBezTo>
                    <a:pt x="159" y="226"/>
                    <a:pt x="159" y="226"/>
                    <a:pt x="159" y="226"/>
                  </a:cubicBezTo>
                  <a:cubicBezTo>
                    <a:pt x="159" y="226"/>
                    <a:pt x="158" y="227"/>
                    <a:pt x="158" y="227"/>
                  </a:cubicBezTo>
                  <a:cubicBezTo>
                    <a:pt x="6" y="227"/>
                    <a:pt x="6" y="227"/>
                    <a:pt x="6" y="227"/>
                  </a:cubicBezTo>
                  <a:cubicBezTo>
                    <a:pt x="5" y="227"/>
                    <a:pt x="5" y="226"/>
                    <a:pt x="5" y="226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1"/>
                    <a:pt x="5" y="101"/>
                    <a:pt x="6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35" y="101"/>
                    <a:pt x="35" y="101"/>
                    <a:pt x="35" y="101"/>
                  </a:cubicBezTo>
                  <a:lnTo>
                    <a:pt x="38" y="101"/>
                  </a:lnTo>
                  <a:close/>
                  <a:moveTo>
                    <a:pt x="172" y="63"/>
                  </a:moveTo>
                  <a:cubicBezTo>
                    <a:pt x="171" y="63"/>
                    <a:pt x="170" y="63"/>
                    <a:pt x="169" y="64"/>
                  </a:cubicBezTo>
                  <a:cubicBezTo>
                    <a:pt x="166" y="70"/>
                    <a:pt x="159" y="74"/>
                    <a:pt x="152" y="74"/>
                  </a:cubicBezTo>
                  <a:cubicBezTo>
                    <a:pt x="146" y="74"/>
                    <a:pt x="140" y="71"/>
                    <a:pt x="136" y="66"/>
                  </a:cubicBezTo>
                  <a:cubicBezTo>
                    <a:pt x="136" y="65"/>
                    <a:pt x="135" y="65"/>
                    <a:pt x="135" y="65"/>
                  </a:cubicBezTo>
                  <a:cubicBezTo>
                    <a:pt x="134" y="65"/>
                    <a:pt x="133" y="66"/>
                    <a:pt x="133" y="66"/>
                  </a:cubicBezTo>
                  <a:cubicBezTo>
                    <a:pt x="129" y="71"/>
                    <a:pt x="124" y="75"/>
                    <a:pt x="118" y="77"/>
                  </a:cubicBezTo>
                  <a:cubicBezTo>
                    <a:pt x="115" y="78"/>
                    <a:pt x="112" y="78"/>
                    <a:pt x="109" y="78"/>
                  </a:cubicBezTo>
                  <a:cubicBezTo>
                    <a:pt x="103" y="78"/>
                    <a:pt x="97" y="76"/>
                    <a:pt x="92" y="73"/>
                  </a:cubicBezTo>
                  <a:cubicBezTo>
                    <a:pt x="91" y="72"/>
                    <a:pt x="91" y="72"/>
                    <a:pt x="90" y="72"/>
                  </a:cubicBezTo>
                  <a:cubicBezTo>
                    <a:pt x="89" y="73"/>
                    <a:pt x="89" y="73"/>
                    <a:pt x="88" y="74"/>
                  </a:cubicBezTo>
                  <a:cubicBezTo>
                    <a:pt x="86" y="81"/>
                    <a:pt x="81" y="87"/>
                    <a:pt x="74" y="90"/>
                  </a:cubicBezTo>
                  <a:cubicBezTo>
                    <a:pt x="70" y="92"/>
                    <a:pt x="67" y="93"/>
                    <a:pt x="63" y="93"/>
                  </a:cubicBezTo>
                  <a:cubicBezTo>
                    <a:pt x="58" y="93"/>
                    <a:pt x="53" y="91"/>
                    <a:pt x="48" y="88"/>
                  </a:cubicBezTo>
                  <a:cubicBezTo>
                    <a:pt x="48" y="88"/>
                    <a:pt x="47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3" y="94"/>
                    <a:pt x="40" y="96"/>
                    <a:pt x="35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88"/>
                    <a:pt x="18" y="81"/>
                    <a:pt x="26" y="78"/>
                  </a:cubicBezTo>
                  <a:cubicBezTo>
                    <a:pt x="27" y="78"/>
                    <a:pt x="27" y="76"/>
                    <a:pt x="27" y="75"/>
                  </a:cubicBezTo>
                  <a:cubicBezTo>
                    <a:pt x="27" y="74"/>
                    <a:pt x="27" y="73"/>
                    <a:pt x="27" y="72"/>
                  </a:cubicBezTo>
                  <a:cubicBezTo>
                    <a:pt x="27" y="66"/>
                    <a:pt x="32" y="61"/>
                    <a:pt x="38" y="61"/>
                  </a:cubicBezTo>
                  <a:cubicBezTo>
                    <a:pt x="39" y="61"/>
                    <a:pt x="41" y="61"/>
                    <a:pt x="42" y="62"/>
                  </a:cubicBezTo>
                  <a:cubicBezTo>
                    <a:pt x="44" y="62"/>
                    <a:pt x="45" y="62"/>
                    <a:pt x="45" y="61"/>
                  </a:cubicBezTo>
                  <a:cubicBezTo>
                    <a:pt x="47" y="59"/>
                    <a:pt x="48" y="58"/>
                    <a:pt x="50" y="56"/>
                  </a:cubicBezTo>
                  <a:cubicBezTo>
                    <a:pt x="51" y="56"/>
                    <a:pt x="51" y="55"/>
                    <a:pt x="51" y="54"/>
                  </a:cubicBezTo>
                  <a:cubicBezTo>
                    <a:pt x="50" y="50"/>
                    <a:pt x="49" y="46"/>
                    <a:pt x="49" y="43"/>
                  </a:cubicBezTo>
                  <a:cubicBezTo>
                    <a:pt x="49" y="22"/>
                    <a:pt x="66" y="5"/>
                    <a:pt x="87" y="5"/>
                  </a:cubicBezTo>
                  <a:cubicBezTo>
                    <a:pt x="100" y="5"/>
                    <a:pt x="111" y="11"/>
                    <a:pt x="118" y="22"/>
                  </a:cubicBezTo>
                  <a:cubicBezTo>
                    <a:pt x="119" y="22"/>
                    <a:pt x="119" y="23"/>
                    <a:pt x="120" y="23"/>
                  </a:cubicBezTo>
                  <a:cubicBezTo>
                    <a:pt x="121" y="23"/>
                    <a:pt x="122" y="23"/>
                    <a:pt x="122" y="22"/>
                  </a:cubicBezTo>
                  <a:cubicBezTo>
                    <a:pt x="127" y="16"/>
                    <a:pt x="134" y="13"/>
                    <a:pt x="141" y="13"/>
                  </a:cubicBezTo>
                  <a:cubicBezTo>
                    <a:pt x="154" y="13"/>
                    <a:pt x="165" y="23"/>
                    <a:pt x="166" y="36"/>
                  </a:cubicBezTo>
                  <a:cubicBezTo>
                    <a:pt x="166" y="37"/>
                    <a:pt x="166" y="38"/>
                    <a:pt x="167" y="38"/>
                  </a:cubicBezTo>
                  <a:cubicBezTo>
                    <a:pt x="168" y="38"/>
                    <a:pt x="169" y="38"/>
                    <a:pt x="169" y="38"/>
                  </a:cubicBezTo>
                  <a:cubicBezTo>
                    <a:pt x="171" y="37"/>
                    <a:pt x="173" y="37"/>
                    <a:pt x="175" y="37"/>
                  </a:cubicBezTo>
                  <a:cubicBezTo>
                    <a:pt x="182" y="37"/>
                    <a:pt x="188" y="43"/>
                    <a:pt x="188" y="50"/>
                  </a:cubicBezTo>
                  <a:cubicBezTo>
                    <a:pt x="188" y="58"/>
                    <a:pt x="180" y="65"/>
                    <a:pt x="17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2" name="TextBox 8">
            <a:extLst>
              <a:ext uri="{FF2B5EF4-FFF2-40B4-BE49-F238E27FC236}">
                <a16:creationId xmlns:a16="http://schemas.microsoft.com/office/drawing/2014/main" id="{828A8EDD-4F08-498D-89BB-93B625AC961E}"/>
              </a:ext>
            </a:extLst>
          </p:cNvPr>
          <p:cNvSpPr txBox="1"/>
          <p:nvPr/>
        </p:nvSpPr>
        <p:spPr>
          <a:xfrm>
            <a:off x="749016" y="1759325"/>
            <a:ext cx="24929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 = Faturado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PV = Previsão de vendas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/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𝑀𝐴𝑃𝐸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  <m:d>
                            <m:dPr>
                              <m:ctrlP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𝑅𝑒𝑎𝑙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−</m:t>
                              </m:r>
                              <m:r>
                                <a:rPr kumimoji="0" lang="pt-BR" sz="1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𝑃𝑉</m:t>
                              </m:r>
                            </m:e>
                          </m:d>
                          <m:r>
                            <a:rPr kumimoji="0" lang="pt-BR" sz="1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𝑅𝑒𝑎𝑙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9">
                <a:extLst>
                  <a:ext uri="{FF2B5EF4-FFF2-40B4-BE49-F238E27FC236}">
                    <a16:creationId xmlns:a16="http://schemas.microsoft.com/office/drawing/2014/main" id="{F0A2D54E-94EA-46E8-9A79-EED11F107A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936" y="3054857"/>
                <a:ext cx="2673790" cy="418128"/>
              </a:xfrm>
              <a:prstGeom prst="rect">
                <a:avLst/>
              </a:prstGeom>
              <a:blipFill>
                <a:blip r:embed="rId5"/>
                <a:stretch>
                  <a:fillRect l="-2278" t="-1449" b="-13043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Gráfico 1">
            <a:extLst>
              <a:ext uri="{FF2B5EF4-FFF2-40B4-BE49-F238E27FC236}">
                <a16:creationId xmlns:a16="http://schemas.microsoft.com/office/drawing/2014/main" id="{0FB25F41-5224-4393-9436-4DCB7615E8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715111"/>
              </p:ext>
            </p:extLst>
          </p:nvPr>
        </p:nvGraphicFramePr>
        <p:xfrm>
          <a:off x="3515123" y="1935570"/>
          <a:ext cx="7967537" cy="4129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BA2ED90-BFEE-47DB-A114-D9361053418F}"/>
              </a:ext>
            </a:extLst>
          </p:cNvPr>
          <p:cNvSpPr txBox="1"/>
          <p:nvPr/>
        </p:nvSpPr>
        <p:spPr>
          <a:xfrm>
            <a:off x="1461609" y="2812366"/>
            <a:ext cx="12202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Desvio Absoluto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606AD79-FC25-45EE-A8B8-73A82FBFD57B}"/>
              </a:ext>
            </a:extLst>
          </p:cNvPr>
          <p:cNvSpPr txBox="1"/>
          <p:nvPr/>
        </p:nvSpPr>
        <p:spPr>
          <a:xfrm>
            <a:off x="7389750" y="1375971"/>
            <a:ext cx="3648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DESTACA O ERRO MÉDIO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9">
                <a:extLst>
                  <a:ext uri="{FF2B5EF4-FFF2-40B4-BE49-F238E27FC236}">
                    <a16:creationId xmlns:a16="http://schemas.microsoft.com/office/drawing/2014/main" id="{00922123-9E8A-459A-9199-E0E568D2863F}"/>
                  </a:ext>
                </a:extLst>
              </p:cNvPr>
              <p:cNvSpPr txBox="1"/>
              <p:nvPr/>
            </p:nvSpPr>
            <p:spPr>
              <a:xfrm>
                <a:off x="749015" y="5662654"/>
                <a:ext cx="5711420" cy="90877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𝑀𝐴𝑃𝐸</m:t>
                      </m:r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  <m:d>
                            <m:dPr>
                              <m:ctrlPr>
                                <a:rPr kumimoji="0" lang="pt-BR" sz="1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dPr>
                            <m:e>
                              <m:r>
                                <a:rPr kumimoji="0" lang="pt-BR" sz="16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4.500−5.000</m:t>
                              </m:r>
                            </m:e>
                          </m:d>
                          <m:r>
                            <a:rPr kumimoji="0" lang="pt-BR" sz="16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|</m:t>
                          </m:r>
                        </m:num>
                        <m:den>
                          <m:r>
                            <a:rPr kumimoji="0" lang="pt-BR" sz="16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4.500</m:t>
                          </m:r>
                        </m:den>
                      </m:f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100=</m:t>
                      </m:r>
                      <m:r>
                        <a:rPr kumimoji="0" lang="pt-BR" sz="1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𝟏𝟏</m:t>
                      </m:r>
                      <m:r>
                        <a:rPr kumimoji="0" lang="pt-BR" sz="16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% </m:t>
                      </m:r>
                      <m:d>
                        <m:dPr>
                          <m:ctrlPr>
                            <a:rPr kumimoji="0" lang="pt-BR" sz="1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pt-BR" sz="1600" b="1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𝒅𝒆𝒔𝒗𝒊𝒐</m:t>
                          </m:r>
                        </m:e>
                      </m:d>
                    </m:oMath>
                  </m:oMathPara>
                </a14:m>
                <a:endParaRPr kumimoji="0" lang="pt-B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pt-BR" sz="1400" b="1" dirty="0" err="1">
                    <a:solidFill>
                      <a:prstClr val="black"/>
                    </a:solidFill>
                    <a:latin typeface="Calibri" panose="020F0502020204030204"/>
                  </a:rPr>
                  <a:t>Obs</a:t>
                </a:r>
                <a:r>
                  <a:rPr lang="pt-BR" sz="1400" b="1" dirty="0">
                    <a:solidFill>
                      <a:prstClr val="black"/>
                    </a:solidFill>
                    <a:latin typeface="Calibri" panose="020F0502020204030204"/>
                  </a:rPr>
                  <a:t>: para encontrar o </a:t>
                </a:r>
                <a:r>
                  <a:rPr lang="pt-BR" sz="1400" b="1" dirty="0" err="1">
                    <a:solidFill>
                      <a:prstClr val="black"/>
                    </a:solidFill>
                    <a:latin typeface="Calibri" panose="020F0502020204030204"/>
                  </a:rPr>
                  <a:t>mape</a:t>
                </a:r>
                <a:r>
                  <a:rPr lang="pt-BR" sz="1400" b="1" dirty="0">
                    <a:solidFill>
                      <a:prstClr val="black"/>
                    </a:solidFill>
                    <a:latin typeface="Calibri" panose="020F0502020204030204"/>
                  </a:rPr>
                  <a:t> de várias amostras calcula-se a Media delas</a:t>
                </a:r>
                <a:endParaRPr kumimoji="0" 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9" name="TextBox 9">
                <a:extLst>
                  <a:ext uri="{FF2B5EF4-FFF2-40B4-BE49-F238E27FC236}">
                    <a16:creationId xmlns:a16="http://schemas.microsoft.com/office/drawing/2014/main" id="{00922123-9E8A-459A-9199-E0E568D286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015" y="5662654"/>
                <a:ext cx="5711420" cy="908775"/>
              </a:xfrm>
              <a:prstGeom prst="rect">
                <a:avLst/>
              </a:prstGeom>
              <a:blipFill>
                <a:blip r:embed="rId7"/>
                <a:stretch>
                  <a:fillRect l="-1921" b="-11409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aixaDeTexto 19">
            <a:extLst>
              <a:ext uri="{FF2B5EF4-FFF2-40B4-BE49-F238E27FC236}">
                <a16:creationId xmlns:a16="http://schemas.microsoft.com/office/drawing/2014/main" id="{8798A8F9-0FCB-4B2E-97D5-3C6AEF953DC7}"/>
              </a:ext>
            </a:extLst>
          </p:cNvPr>
          <p:cNvSpPr txBox="1"/>
          <p:nvPr/>
        </p:nvSpPr>
        <p:spPr>
          <a:xfrm>
            <a:off x="1764522" y="5423803"/>
            <a:ext cx="12202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Desvio Absoluto</a:t>
            </a:r>
          </a:p>
        </p:txBody>
      </p: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EC1B10B0-7CE7-47C5-A7AD-EE08517B8F86}"/>
              </a:ext>
            </a:extLst>
          </p:cNvPr>
          <p:cNvCxnSpPr/>
          <p:nvPr/>
        </p:nvCxnSpPr>
        <p:spPr>
          <a:xfrm flipV="1">
            <a:off x="3242007" y="5314950"/>
            <a:ext cx="1606218" cy="347704"/>
          </a:xfrm>
          <a:prstGeom prst="straightConnector1">
            <a:avLst/>
          </a:prstGeom>
          <a:ln w="15875">
            <a:solidFill>
              <a:srgbClr val="3035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aixaDeTexto 4">
            <a:extLst>
              <a:ext uri="{FF2B5EF4-FFF2-40B4-BE49-F238E27FC236}">
                <a16:creationId xmlns:a16="http://schemas.microsoft.com/office/drawing/2014/main" id="{57F48188-1F7B-4F9A-3A36-8E22C9C88B11}"/>
              </a:ext>
            </a:extLst>
          </p:cNvPr>
          <p:cNvSpPr txBox="1"/>
          <p:nvPr/>
        </p:nvSpPr>
        <p:spPr>
          <a:xfrm>
            <a:off x="7387985" y="5711228"/>
            <a:ext cx="14556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Realizado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919995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4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MAPE – </a:t>
            </a:r>
            <a:r>
              <a:rPr lang="pt-BR" sz="34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Mean</a:t>
            </a:r>
            <a:r>
              <a:rPr lang="pt-BR" sz="34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Absolute </a:t>
            </a:r>
            <a:r>
              <a:rPr lang="pt-BR" sz="34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Percentage</a:t>
            </a:r>
            <a:r>
              <a:rPr lang="pt-BR" sz="34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</a:t>
            </a:r>
            <a:r>
              <a:rPr lang="pt-BR" sz="34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Error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3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Graphic spid="14" grpId="0">
        <p:bldAsOne/>
      </p:bldGraphic>
      <p:bldP spid="4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Conector reto 21">
            <a:extLst>
              <a:ext uri="{FF2B5EF4-FFF2-40B4-BE49-F238E27FC236}">
                <a16:creationId xmlns:a16="http://schemas.microsoft.com/office/drawing/2014/main" id="{6F54D8F1-9545-435C-ABF2-FF357BD91297}"/>
              </a:ext>
            </a:extLst>
          </p:cNvPr>
          <p:cNvCxnSpPr/>
          <p:nvPr/>
        </p:nvCxnSpPr>
        <p:spPr>
          <a:xfrm>
            <a:off x="548243" y="894943"/>
            <a:ext cx="10253709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415521" y="232251"/>
            <a:ext cx="100655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Vendemos mais ou menos que o previsto?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6C033C26-9578-4B45-A918-957DE1A2C69D}"/>
              </a:ext>
            </a:extLst>
          </p:cNvPr>
          <p:cNvSpPr txBox="1"/>
          <p:nvPr/>
        </p:nvSpPr>
        <p:spPr>
          <a:xfrm flipH="1">
            <a:off x="767946" y="2490165"/>
            <a:ext cx="1333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MAPE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7302D8B-491C-4478-AF90-6C02E1BE6D63}"/>
              </a:ext>
            </a:extLst>
          </p:cNvPr>
          <p:cNvSpPr txBox="1"/>
          <p:nvPr/>
        </p:nvSpPr>
        <p:spPr>
          <a:xfrm>
            <a:off x="3043492" y="1923863"/>
            <a:ext cx="3799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30351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JAN           FEV          MAR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D62E25C-6AC3-40E1-B41C-9FE2B6E59314}"/>
              </a:ext>
            </a:extLst>
          </p:cNvPr>
          <p:cNvSpPr txBox="1"/>
          <p:nvPr/>
        </p:nvSpPr>
        <p:spPr>
          <a:xfrm>
            <a:off x="2847975" y="2419890"/>
            <a:ext cx="43973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10%    14,6%   5,7%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33BD3F1-BEBF-4563-A66C-A793E4D77178}"/>
              </a:ext>
            </a:extLst>
          </p:cNvPr>
          <p:cNvSpPr txBox="1"/>
          <p:nvPr/>
        </p:nvSpPr>
        <p:spPr>
          <a:xfrm flipH="1">
            <a:off x="449383" y="3867224"/>
            <a:ext cx="22755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FORECAST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ACCURACY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836AE31-7116-4437-A08C-13EC1129D05C}"/>
              </a:ext>
            </a:extLst>
          </p:cNvPr>
          <p:cNvSpPr txBox="1"/>
          <p:nvPr/>
        </p:nvSpPr>
        <p:spPr>
          <a:xfrm>
            <a:off x="2920446" y="4065540"/>
            <a:ext cx="3799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30351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JAN           FEV          MAR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DE0B58C-CB16-4D83-A7D4-E1822BCEB462}"/>
              </a:ext>
            </a:extLst>
          </p:cNvPr>
          <p:cNvSpPr txBox="1"/>
          <p:nvPr/>
        </p:nvSpPr>
        <p:spPr>
          <a:xfrm>
            <a:off x="2724929" y="4561567"/>
            <a:ext cx="46458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</a:t>
            </a: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90%    85,4%  94,3%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62CD6CC8-5ADF-4ED9-9F3A-C9CFF3BA50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9231" y="2018587"/>
            <a:ext cx="3334740" cy="333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47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497547"/>
            <a:ext cx="856215" cy="486591"/>
          </a:xfrm>
          <a:prstGeom prst="rect">
            <a:avLst/>
          </a:prstGeom>
        </p:spPr>
      </p:pic>
      <p:pic>
        <p:nvPicPr>
          <p:cNvPr id="33" name="Picture 119">
            <a:extLst>
              <a:ext uri="{FF2B5EF4-FFF2-40B4-BE49-F238E27FC236}">
                <a16:creationId xmlns:a16="http://schemas.microsoft.com/office/drawing/2014/main" id="{DC817D09-CEDB-474B-8353-BEC72B6CBDC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946" y="4632119"/>
            <a:ext cx="612582" cy="832482"/>
          </a:xfrm>
          <a:prstGeom prst="rect">
            <a:avLst/>
          </a:prstGeom>
        </p:spPr>
      </p:pic>
      <p:grpSp>
        <p:nvGrpSpPr>
          <p:cNvPr id="48" name="Group 64">
            <a:extLst>
              <a:ext uri="{FF2B5EF4-FFF2-40B4-BE49-F238E27FC236}">
                <a16:creationId xmlns:a16="http://schemas.microsoft.com/office/drawing/2014/main" id="{FAEFCCAB-D3EA-454E-B87D-2B80E9541EFE}"/>
              </a:ext>
            </a:extLst>
          </p:cNvPr>
          <p:cNvGrpSpPr/>
          <p:nvPr/>
        </p:nvGrpSpPr>
        <p:grpSpPr>
          <a:xfrm>
            <a:off x="6673280" y="4500318"/>
            <a:ext cx="940079" cy="1018478"/>
            <a:chOff x="1712913" y="2809875"/>
            <a:chExt cx="327025" cy="392113"/>
          </a:xfrm>
        </p:grpSpPr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BDE34EC-F93B-4666-A4B2-D3BA523020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6263" y="3060700"/>
              <a:ext cx="47625" cy="82550"/>
            </a:xfrm>
            <a:custGeom>
              <a:avLst/>
              <a:gdLst>
                <a:gd name="T0" fmla="*/ 2 w 28"/>
                <a:gd name="T1" fmla="*/ 49 h 49"/>
                <a:gd name="T2" fmla="*/ 25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5 w 28"/>
                <a:gd name="T9" fmla="*/ 0 h 49"/>
                <a:gd name="T10" fmla="*/ 2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2 w 28"/>
                <a:gd name="T17" fmla="*/ 49 h 49"/>
                <a:gd name="T18" fmla="*/ 4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4 w 28"/>
                <a:gd name="T25" fmla="*/ 44 h 49"/>
                <a:gd name="T26" fmla="*/ 4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2" y="49"/>
                  </a:moveTo>
                  <a:cubicBezTo>
                    <a:pt x="25" y="49"/>
                    <a:pt x="25" y="49"/>
                    <a:pt x="25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2" y="49"/>
                  </a:cubicBezTo>
                  <a:close/>
                  <a:moveTo>
                    <a:pt x="4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4" y="44"/>
                    <a:pt x="4" y="44"/>
                    <a:pt x="4" y="44"/>
                  </a:cubicBezTo>
                  <a:lnTo>
                    <a:pt x="4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id="{A8AF9544-9BB2-46A6-9497-8685A7764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12938" y="3060700"/>
              <a:ext cx="49213" cy="82550"/>
            </a:xfrm>
            <a:custGeom>
              <a:avLst/>
              <a:gdLst>
                <a:gd name="T0" fmla="*/ 3 w 29"/>
                <a:gd name="T1" fmla="*/ 49 h 49"/>
                <a:gd name="T2" fmla="*/ 26 w 29"/>
                <a:gd name="T3" fmla="*/ 49 h 49"/>
                <a:gd name="T4" fmla="*/ 29 w 29"/>
                <a:gd name="T5" fmla="*/ 47 h 49"/>
                <a:gd name="T6" fmla="*/ 29 w 29"/>
                <a:gd name="T7" fmla="*/ 3 h 49"/>
                <a:gd name="T8" fmla="*/ 26 w 29"/>
                <a:gd name="T9" fmla="*/ 0 h 49"/>
                <a:gd name="T10" fmla="*/ 3 w 29"/>
                <a:gd name="T11" fmla="*/ 0 h 49"/>
                <a:gd name="T12" fmla="*/ 0 w 29"/>
                <a:gd name="T13" fmla="*/ 3 h 49"/>
                <a:gd name="T14" fmla="*/ 0 w 29"/>
                <a:gd name="T15" fmla="*/ 47 h 49"/>
                <a:gd name="T16" fmla="*/ 3 w 29"/>
                <a:gd name="T17" fmla="*/ 49 h 49"/>
                <a:gd name="T18" fmla="*/ 5 w 29"/>
                <a:gd name="T19" fmla="*/ 5 h 49"/>
                <a:gd name="T20" fmla="*/ 24 w 29"/>
                <a:gd name="T21" fmla="*/ 5 h 49"/>
                <a:gd name="T22" fmla="*/ 24 w 29"/>
                <a:gd name="T23" fmla="*/ 44 h 49"/>
                <a:gd name="T24" fmla="*/ 5 w 29"/>
                <a:gd name="T25" fmla="*/ 44 h 49"/>
                <a:gd name="T26" fmla="*/ 5 w 29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8" y="49"/>
                    <a:pt x="29" y="48"/>
                    <a:pt x="29" y="47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3" name="Freeform 41">
              <a:extLst>
                <a:ext uri="{FF2B5EF4-FFF2-40B4-BE49-F238E27FC236}">
                  <a16:creationId xmlns:a16="http://schemas.microsoft.com/office/drawing/2014/main" id="{65FB8C30-29ED-45D7-8FD6-91147F5BE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8000" y="3060700"/>
              <a:ext cx="47625" cy="82550"/>
            </a:xfrm>
            <a:custGeom>
              <a:avLst/>
              <a:gdLst>
                <a:gd name="T0" fmla="*/ 3 w 28"/>
                <a:gd name="T1" fmla="*/ 49 h 49"/>
                <a:gd name="T2" fmla="*/ 26 w 28"/>
                <a:gd name="T3" fmla="*/ 49 h 49"/>
                <a:gd name="T4" fmla="*/ 28 w 28"/>
                <a:gd name="T5" fmla="*/ 47 h 49"/>
                <a:gd name="T6" fmla="*/ 28 w 28"/>
                <a:gd name="T7" fmla="*/ 3 h 49"/>
                <a:gd name="T8" fmla="*/ 26 w 28"/>
                <a:gd name="T9" fmla="*/ 0 h 49"/>
                <a:gd name="T10" fmla="*/ 3 w 28"/>
                <a:gd name="T11" fmla="*/ 0 h 49"/>
                <a:gd name="T12" fmla="*/ 0 w 28"/>
                <a:gd name="T13" fmla="*/ 3 h 49"/>
                <a:gd name="T14" fmla="*/ 0 w 28"/>
                <a:gd name="T15" fmla="*/ 47 h 49"/>
                <a:gd name="T16" fmla="*/ 3 w 28"/>
                <a:gd name="T17" fmla="*/ 49 h 49"/>
                <a:gd name="T18" fmla="*/ 5 w 28"/>
                <a:gd name="T19" fmla="*/ 5 h 49"/>
                <a:gd name="T20" fmla="*/ 23 w 28"/>
                <a:gd name="T21" fmla="*/ 5 h 49"/>
                <a:gd name="T22" fmla="*/ 23 w 28"/>
                <a:gd name="T23" fmla="*/ 44 h 49"/>
                <a:gd name="T24" fmla="*/ 5 w 28"/>
                <a:gd name="T25" fmla="*/ 44 h 49"/>
                <a:gd name="T26" fmla="*/ 5 w 28"/>
                <a:gd name="T2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49">
                  <a:moveTo>
                    <a:pt x="3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8" y="48"/>
                    <a:pt x="28" y="47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8"/>
                    <a:pt x="1" y="49"/>
                    <a:pt x="3" y="49"/>
                  </a:cubicBezTo>
                  <a:close/>
                  <a:moveTo>
                    <a:pt x="5" y="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5" y="44"/>
                    <a:pt x="5" y="44"/>
                    <a:pt x="5" y="44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54" name="Freeform 42">
              <a:extLst>
                <a:ext uri="{FF2B5EF4-FFF2-40B4-BE49-F238E27FC236}">
                  <a16:creationId xmlns:a16="http://schemas.microsoft.com/office/drawing/2014/main" id="{08B0DE2D-8606-4169-AEF5-3A588011A7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2913" y="2809875"/>
              <a:ext cx="327025" cy="392113"/>
            </a:xfrm>
            <a:custGeom>
              <a:avLst/>
              <a:gdLst>
                <a:gd name="T0" fmla="*/ 170 w 193"/>
                <a:gd name="T1" fmla="*/ 33 h 231"/>
                <a:gd name="T2" fmla="*/ 121 w 193"/>
                <a:gd name="T3" fmla="*/ 17 h 231"/>
                <a:gd name="T4" fmla="*/ 45 w 193"/>
                <a:gd name="T5" fmla="*/ 43 h 231"/>
                <a:gd name="T6" fmla="*/ 43 w 193"/>
                <a:gd name="T7" fmla="*/ 57 h 231"/>
                <a:gd name="T8" fmla="*/ 22 w 193"/>
                <a:gd name="T9" fmla="*/ 72 h 231"/>
                <a:gd name="T10" fmla="*/ 7 w 193"/>
                <a:gd name="T11" fmla="*/ 96 h 231"/>
                <a:gd name="T12" fmla="*/ 0 w 193"/>
                <a:gd name="T13" fmla="*/ 102 h 231"/>
                <a:gd name="T14" fmla="*/ 6 w 193"/>
                <a:gd name="T15" fmla="*/ 231 h 231"/>
                <a:gd name="T16" fmla="*/ 163 w 193"/>
                <a:gd name="T17" fmla="*/ 226 h 231"/>
                <a:gd name="T18" fmla="*/ 158 w 193"/>
                <a:gd name="T19" fmla="*/ 130 h 231"/>
                <a:gd name="T20" fmla="*/ 44 w 193"/>
                <a:gd name="T21" fmla="*/ 102 h 231"/>
                <a:gd name="T22" fmla="*/ 48 w 193"/>
                <a:gd name="T23" fmla="*/ 94 h 231"/>
                <a:gd name="T24" fmla="*/ 76 w 193"/>
                <a:gd name="T25" fmla="*/ 95 h 231"/>
                <a:gd name="T26" fmla="*/ 119 w 193"/>
                <a:gd name="T27" fmla="*/ 82 h 231"/>
                <a:gd name="T28" fmla="*/ 152 w 193"/>
                <a:gd name="T29" fmla="*/ 78 h 231"/>
                <a:gd name="T30" fmla="*/ 193 w 193"/>
                <a:gd name="T31" fmla="*/ 50 h 231"/>
                <a:gd name="T32" fmla="*/ 38 w 193"/>
                <a:gd name="T33" fmla="*/ 101 h 231"/>
                <a:gd name="T34" fmla="*/ 39 w 193"/>
                <a:gd name="T35" fmla="*/ 132 h 231"/>
                <a:gd name="T36" fmla="*/ 158 w 193"/>
                <a:gd name="T37" fmla="*/ 134 h 231"/>
                <a:gd name="T38" fmla="*/ 159 w 193"/>
                <a:gd name="T39" fmla="*/ 226 h 231"/>
                <a:gd name="T40" fmla="*/ 6 w 193"/>
                <a:gd name="T41" fmla="*/ 227 h 231"/>
                <a:gd name="T42" fmla="*/ 5 w 193"/>
                <a:gd name="T43" fmla="*/ 102 h 231"/>
                <a:gd name="T44" fmla="*/ 9 w 193"/>
                <a:gd name="T45" fmla="*/ 101 h 231"/>
                <a:gd name="T46" fmla="*/ 38 w 193"/>
                <a:gd name="T47" fmla="*/ 101 h 231"/>
                <a:gd name="T48" fmla="*/ 169 w 193"/>
                <a:gd name="T49" fmla="*/ 64 h 231"/>
                <a:gd name="T50" fmla="*/ 136 w 193"/>
                <a:gd name="T51" fmla="*/ 66 h 231"/>
                <a:gd name="T52" fmla="*/ 133 w 193"/>
                <a:gd name="T53" fmla="*/ 66 h 231"/>
                <a:gd name="T54" fmla="*/ 109 w 193"/>
                <a:gd name="T55" fmla="*/ 78 h 231"/>
                <a:gd name="T56" fmla="*/ 90 w 193"/>
                <a:gd name="T57" fmla="*/ 72 h 231"/>
                <a:gd name="T58" fmla="*/ 74 w 193"/>
                <a:gd name="T59" fmla="*/ 90 h 231"/>
                <a:gd name="T60" fmla="*/ 48 w 193"/>
                <a:gd name="T61" fmla="*/ 88 h 231"/>
                <a:gd name="T62" fmla="*/ 45 w 193"/>
                <a:gd name="T63" fmla="*/ 89 h 231"/>
                <a:gd name="T64" fmla="*/ 12 w 193"/>
                <a:gd name="T65" fmla="*/ 96 h 231"/>
                <a:gd name="T66" fmla="*/ 27 w 193"/>
                <a:gd name="T67" fmla="*/ 75 h 231"/>
                <a:gd name="T68" fmla="*/ 38 w 193"/>
                <a:gd name="T69" fmla="*/ 61 h 231"/>
                <a:gd name="T70" fmla="*/ 45 w 193"/>
                <a:gd name="T71" fmla="*/ 61 h 231"/>
                <a:gd name="T72" fmla="*/ 51 w 193"/>
                <a:gd name="T73" fmla="*/ 54 h 231"/>
                <a:gd name="T74" fmla="*/ 87 w 193"/>
                <a:gd name="T75" fmla="*/ 5 h 231"/>
                <a:gd name="T76" fmla="*/ 120 w 193"/>
                <a:gd name="T77" fmla="*/ 23 h 231"/>
                <a:gd name="T78" fmla="*/ 141 w 193"/>
                <a:gd name="T79" fmla="*/ 13 h 231"/>
                <a:gd name="T80" fmla="*/ 167 w 193"/>
                <a:gd name="T81" fmla="*/ 38 h 231"/>
                <a:gd name="T82" fmla="*/ 175 w 193"/>
                <a:gd name="T83" fmla="*/ 37 h 231"/>
                <a:gd name="T84" fmla="*/ 172 w 193"/>
                <a:gd name="T85" fmla="*/ 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3" h="231">
                  <a:moveTo>
                    <a:pt x="175" y="32"/>
                  </a:moveTo>
                  <a:cubicBezTo>
                    <a:pt x="173" y="32"/>
                    <a:pt x="172" y="32"/>
                    <a:pt x="170" y="33"/>
                  </a:cubicBezTo>
                  <a:cubicBezTo>
                    <a:pt x="168" y="19"/>
                    <a:pt x="156" y="8"/>
                    <a:pt x="141" y="8"/>
                  </a:cubicBezTo>
                  <a:cubicBezTo>
                    <a:pt x="133" y="8"/>
                    <a:pt x="126" y="11"/>
                    <a:pt x="121" y="17"/>
                  </a:cubicBezTo>
                  <a:cubicBezTo>
                    <a:pt x="113" y="6"/>
                    <a:pt x="100" y="0"/>
                    <a:pt x="87" y="0"/>
                  </a:cubicBezTo>
                  <a:cubicBezTo>
                    <a:pt x="64" y="0"/>
                    <a:pt x="45" y="19"/>
                    <a:pt x="45" y="43"/>
                  </a:cubicBezTo>
                  <a:cubicBezTo>
                    <a:pt x="45" y="46"/>
                    <a:pt x="45" y="50"/>
                    <a:pt x="46" y="53"/>
                  </a:cubicBezTo>
                  <a:cubicBezTo>
                    <a:pt x="45" y="55"/>
                    <a:pt x="44" y="56"/>
                    <a:pt x="43" y="57"/>
                  </a:cubicBezTo>
                  <a:cubicBezTo>
                    <a:pt x="41" y="57"/>
                    <a:pt x="39" y="56"/>
                    <a:pt x="38" y="56"/>
                  </a:cubicBezTo>
                  <a:cubicBezTo>
                    <a:pt x="29" y="56"/>
                    <a:pt x="22" y="63"/>
                    <a:pt x="22" y="72"/>
                  </a:cubicBezTo>
                  <a:cubicBezTo>
                    <a:pt x="22" y="73"/>
                    <a:pt x="22" y="74"/>
                    <a:pt x="22" y="75"/>
                  </a:cubicBezTo>
                  <a:cubicBezTo>
                    <a:pt x="14" y="79"/>
                    <a:pt x="8" y="87"/>
                    <a:pt x="7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229"/>
                    <a:pt x="3" y="231"/>
                    <a:pt x="6" y="231"/>
                  </a:cubicBezTo>
                  <a:cubicBezTo>
                    <a:pt x="158" y="231"/>
                    <a:pt x="158" y="231"/>
                    <a:pt x="158" y="231"/>
                  </a:cubicBezTo>
                  <a:cubicBezTo>
                    <a:pt x="161" y="231"/>
                    <a:pt x="163" y="229"/>
                    <a:pt x="163" y="226"/>
                  </a:cubicBezTo>
                  <a:cubicBezTo>
                    <a:pt x="163" y="135"/>
                    <a:pt x="163" y="135"/>
                    <a:pt x="163" y="135"/>
                  </a:cubicBezTo>
                  <a:cubicBezTo>
                    <a:pt x="163" y="132"/>
                    <a:pt x="161" y="130"/>
                    <a:pt x="158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4" y="101"/>
                    <a:pt x="44" y="100"/>
                    <a:pt x="43" y="99"/>
                  </a:cubicBezTo>
                  <a:cubicBezTo>
                    <a:pt x="45" y="97"/>
                    <a:pt x="47" y="96"/>
                    <a:pt x="48" y="94"/>
                  </a:cubicBezTo>
                  <a:cubicBezTo>
                    <a:pt x="53" y="96"/>
                    <a:pt x="58" y="97"/>
                    <a:pt x="63" y="97"/>
                  </a:cubicBezTo>
                  <a:cubicBezTo>
                    <a:pt x="67" y="97"/>
                    <a:pt x="72" y="96"/>
                    <a:pt x="76" y="95"/>
                  </a:cubicBezTo>
                  <a:cubicBezTo>
                    <a:pt x="83" y="91"/>
                    <a:pt x="89" y="85"/>
                    <a:pt x="92" y="78"/>
                  </a:cubicBezTo>
                  <a:cubicBezTo>
                    <a:pt x="100" y="83"/>
                    <a:pt x="110" y="84"/>
                    <a:pt x="119" y="82"/>
                  </a:cubicBezTo>
                  <a:cubicBezTo>
                    <a:pt x="125" y="80"/>
                    <a:pt x="131" y="76"/>
                    <a:pt x="135" y="71"/>
                  </a:cubicBezTo>
                  <a:cubicBezTo>
                    <a:pt x="139" y="76"/>
                    <a:pt x="146" y="78"/>
                    <a:pt x="152" y="78"/>
                  </a:cubicBezTo>
                  <a:cubicBezTo>
                    <a:pt x="160" y="78"/>
                    <a:pt x="168" y="74"/>
                    <a:pt x="172" y="68"/>
                  </a:cubicBezTo>
                  <a:cubicBezTo>
                    <a:pt x="183" y="69"/>
                    <a:pt x="193" y="61"/>
                    <a:pt x="193" y="50"/>
                  </a:cubicBezTo>
                  <a:cubicBezTo>
                    <a:pt x="193" y="40"/>
                    <a:pt x="185" y="32"/>
                    <a:pt x="175" y="32"/>
                  </a:cubicBezTo>
                  <a:close/>
                  <a:moveTo>
                    <a:pt x="38" y="101"/>
                  </a:moveTo>
                  <a:cubicBezTo>
                    <a:pt x="39" y="101"/>
                    <a:pt x="39" y="101"/>
                    <a:pt x="39" y="102"/>
                  </a:cubicBezTo>
                  <a:cubicBezTo>
                    <a:pt x="39" y="132"/>
                    <a:pt x="39" y="132"/>
                    <a:pt x="39" y="132"/>
                  </a:cubicBezTo>
                  <a:cubicBezTo>
                    <a:pt x="39" y="133"/>
                    <a:pt x="40" y="134"/>
                    <a:pt x="42" y="134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4"/>
                    <a:pt x="159" y="135"/>
                    <a:pt x="159" y="135"/>
                  </a:cubicBezTo>
                  <a:cubicBezTo>
                    <a:pt x="159" y="226"/>
                    <a:pt x="159" y="226"/>
                    <a:pt x="159" y="226"/>
                  </a:cubicBezTo>
                  <a:cubicBezTo>
                    <a:pt x="159" y="226"/>
                    <a:pt x="158" y="227"/>
                    <a:pt x="158" y="227"/>
                  </a:cubicBezTo>
                  <a:cubicBezTo>
                    <a:pt x="6" y="227"/>
                    <a:pt x="6" y="227"/>
                    <a:pt x="6" y="227"/>
                  </a:cubicBezTo>
                  <a:cubicBezTo>
                    <a:pt x="5" y="227"/>
                    <a:pt x="5" y="226"/>
                    <a:pt x="5" y="226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1"/>
                    <a:pt x="5" y="101"/>
                    <a:pt x="6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35" y="101"/>
                    <a:pt x="35" y="101"/>
                    <a:pt x="35" y="101"/>
                  </a:cubicBezTo>
                  <a:lnTo>
                    <a:pt x="38" y="101"/>
                  </a:lnTo>
                  <a:close/>
                  <a:moveTo>
                    <a:pt x="172" y="63"/>
                  </a:moveTo>
                  <a:cubicBezTo>
                    <a:pt x="171" y="63"/>
                    <a:pt x="170" y="63"/>
                    <a:pt x="169" y="64"/>
                  </a:cubicBezTo>
                  <a:cubicBezTo>
                    <a:pt x="166" y="70"/>
                    <a:pt x="159" y="74"/>
                    <a:pt x="152" y="74"/>
                  </a:cubicBezTo>
                  <a:cubicBezTo>
                    <a:pt x="146" y="74"/>
                    <a:pt x="140" y="71"/>
                    <a:pt x="136" y="66"/>
                  </a:cubicBezTo>
                  <a:cubicBezTo>
                    <a:pt x="136" y="65"/>
                    <a:pt x="135" y="65"/>
                    <a:pt x="135" y="65"/>
                  </a:cubicBezTo>
                  <a:cubicBezTo>
                    <a:pt x="134" y="65"/>
                    <a:pt x="133" y="66"/>
                    <a:pt x="133" y="66"/>
                  </a:cubicBezTo>
                  <a:cubicBezTo>
                    <a:pt x="129" y="71"/>
                    <a:pt x="124" y="75"/>
                    <a:pt x="118" y="77"/>
                  </a:cubicBezTo>
                  <a:cubicBezTo>
                    <a:pt x="115" y="78"/>
                    <a:pt x="112" y="78"/>
                    <a:pt x="109" y="78"/>
                  </a:cubicBezTo>
                  <a:cubicBezTo>
                    <a:pt x="103" y="78"/>
                    <a:pt x="97" y="76"/>
                    <a:pt x="92" y="73"/>
                  </a:cubicBezTo>
                  <a:cubicBezTo>
                    <a:pt x="91" y="72"/>
                    <a:pt x="91" y="72"/>
                    <a:pt x="90" y="72"/>
                  </a:cubicBezTo>
                  <a:cubicBezTo>
                    <a:pt x="89" y="73"/>
                    <a:pt x="89" y="73"/>
                    <a:pt x="88" y="74"/>
                  </a:cubicBezTo>
                  <a:cubicBezTo>
                    <a:pt x="86" y="81"/>
                    <a:pt x="81" y="87"/>
                    <a:pt x="74" y="90"/>
                  </a:cubicBezTo>
                  <a:cubicBezTo>
                    <a:pt x="70" y="92"/>
                    <a:pt x="67" y="93"/>
                    <a:pt x="63" y="93"/>
                  </a:cubicBezTo>
                  <a:cubicBezTo>
                    <a:pt x="58" y="93"/>
                    <a:pt x="53" y="91"/>
                    <a:pt x="48" y="88"/>
                  </a:cubicBezTo>
                  <a:cubicBezTo>
                    <a:pt x="48" y="88"/>
                    <a:pt x="47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3" y="94"/>
                    <a:pt x="40" y="96"/>
                    <a:pt x="35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88"/>
                    <a:pt x="18" y="81"/>
                    <a:pt x="26" y="78"/>
                  </a:cubicBezTo>
                  <a:cubicBezTo>
                    <a:pt x="27" y="78"/>
                    <a:pt x="27" y="76"/>
                    <a:pt x="27" y="75"/>
                  </a:cubicBezTo>
                  <a:cubicBezTo>
                    <a:pt x="27" y="74"/>
                    <a:pt x="27" y="73"/>
                    <a:pt x="27" y="72"/>
                  </a:cubicBezTo>
                  <a:cubicBezTo>
                    <a:pt x="27" y="66"/>
                    <a:pt x="32" y="61"/>
                    <a:pt x="38" y="61"/>
                  </a:cubicBezTo>
                  <a:cubicBezTo>
                    <a:pt x="39" y="61"/>
                    <a:pt x="41" y="61"/>
                    <a:pt x="42" y="62"/>
                  </a:cubicBezTo>
                  <a:cubicBezTo>
                    <a:pt x="44" y="62"/>
                    <a:pt x="45" y="62"/>
                    <a:pt x="45" y="61"/>
                  </a:cubicBezTo>
                  <a:cubicBezTo>
                    <a:pt x="47" y="59"/>
                    <a:pt x="48" y="58"/>
                    <a:pt x="50" y="56"/>
                  </a:cubicBezTo>
                  <a:cubicBezTo>
                    <a:pt x="51" y="56"/>
                    <a:pt x="51" y="55"/>
                    <a:pt x="51" y="54"/>
                  </a:cubicBezTo>
                  <a:cubicBezTo>
                    <a:pt x="50" y="50"/>
                    <a:pt x="49" y="46"/>
                    <a:pt x="49" y="43"/>
                  </a:cubicBezTo>
                  <a:cubicBezTo>
                    <a:pt x="49" y="22"/>
                    <a:pt x="66" y="5"/>
                    <a:pt x="87" y="5"/>
                  </a:cubicBezTo>
                  <a:cubicBezTo>
                    <a:pt x="100" y="5"/>
                    <a:pt x="111" y="11"/>
                    <a:pt x="118" y="22"/>
                  </a:cubicBezTo>
                  <a:cubicBezTo>
                    <a:pt x="119" y="22"/>
                    <a:pt x="119" y="23"/>
                    <a:pt x="120" y="23"/>
                  </a:cubicBezTo>
                  <a:cubicBezTo>
                    <a:pt x="121" y="23"/>
                    <a:pt x="122" y="23"/>
                    <a:pt x="122" y="22"/>
                  </a:cubicBezTo>
                  <a:cubicBezTo>
                    <a:pt x="127" y="16"/>
                    <a:pt x="134" y="13"/>
                    <a:pt x="141" y="13"/>
                  </a:cubicBezTo>
                  <a:cubicBezTo>
                    <a:pt x="154" y="13"/>
                    <a:pt x="165" y="23"/>
                    <a:pt x="166" y="36"/>
                  </a:cubicBezTo>
                  <a:cubicBezTo>
                    <a:pt x="166" y="37"/>
                    <a:pt x="166" y="38"/>
                    <a:pt x="167" y="38"/>
                  </a:cubicBezTo>
                  <a:cubicBezTo>
                    <a:pt x="168" y="38"/>
                    <a:pt x="169" y="38"/>
                    <a:pt x="169" y="38"/>
                  </a:cubicBezTo>
                  <a:cubicBezTo>
                    <a:pt x="171" y="37"/>
                    <a:pt x="173" y="37"/>
                    <a:pt x="175" y="37"/>
                  </a:cubicBezTo>
                  <a:cubicBezTo>
                    <a:pt x="182" y="37"/>
                    <a:pt x="188" y="43"/>
                    <a:pt x="188" y="50"/>
                  </a:cubicBezTo>
                  <a:cubicBezTo>
                    <a:pt x="188" y="58"/>
                    <a:pt x="180" y="65"/>
                    <a:pt x="17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1" name="TextBox 8">
            <a:extLst>
              <a:ext uri="{FF2B5EF4-FFF2-40B4-BE49-F238E27FC236}">
                <a16:creationId xmlns:a16="http://schemas.microsoft.com/office/drawing/2014/main" id="{690DC9EB-2D45-42F7-990C-01D651B202D7}"/>
              </a:ext>
            </a:extLst>
          </p:cNvPr>
          <p:cNvSpPr txBox="1"/>
          <p:nvPr/>
        </p:nvSpPr>
        <p:spPr>
          <a:xfrm>
            <a:off x="820038" y="296230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sng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Real = Faturado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PV = Previsão de vendas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9">
                <a:extLst>
                  <a:ext uri="{FF2B5EF4-FFF2-40B4-BE49-F238E27FC236}">
                    <a16:creationId xmlns:a16="http://schemas.microsoft.com/office/drawing/2014/main" id="{A1F3A8B8-44A7-4DEB-B857-3BDBD8414538}"/>
                  </a:ext>
                </a:extLst>
              </p:cNvPr>
              <p:cNvSpPr txBox="1"/>
              <p:nvPr/>
            </p:nvSpPr>
            <p:spPr>
              <a:xfrm>
                <a:off x="918957" y="2236909"/>
                <a:ext cx="2673790" cy="40331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𝐵𝐼𝐴𝑆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𝑃𝑉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𝑅𝑒𝑎𝑙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−1 ∗ 100</m:t>
                      </m:r>
                    </m:oMath>
                  </m:oMathPara>
                </a14:m>
                <a:endParaRPr kumimoji="0" lang="pt-B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9">
                <a:extLst>
                  <a:ext uri="{FF2B5EF4-FFF2-40B4-BE49-F238E27FC236}">
                    <a16:creationId xmlns:a16="http://schemas.microsoft.com/office/drawing/2014/main" id="{A1F3A8B8-44A7-4DEB-B857-3BDBD8414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957" y="2236909"/>
                <a:ext cx="2673790" cy="403316"/>
              </a:xfrm>
              <a:prstGeom prst="rect">
                <a:avLst/>
              </a:prstGeom>
              <a:blipFill>
                <a:blip r:embed="rId5"/>
                <a:stretch>
                  <a:fillRect l="-2283" b="-13636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Gráfico 2">
            <a:extLst>
              <a:ext uri="{FF2B5EF4-FFF2-40B4-BE49-F238E27FC236}">
                <a16:creationId xmlns:a16="http://schemas.microsoft.com/office/drawing/2014/main" id="{B3CADE98-D1BF-42C1-A2B0-05A80DE750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3285565"/>
              </p:ext>
            </p:extLst>
          </p:nvPr>
        </p:nvGraphicFramePr>
        <p:xfrm>
          <a:off x="3609229" y="1781655"/>
          <a:ext cx="7828144" cy="4082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9">
                <a:extLst>
                  <a:ext uri="{FF2B5EF4-FFF2-40B4-BE49-F238E27FC236}">
                    <a16:creationId xmlns:a16="http://schemas.microsoft.com/office/drawing/2014/main" id="{51B49757-475C-4CEC-BBEA-8DABEF8ECAFD}"/>
                  </a:ext>
                </a:extLst>
              </p:cNvPr>
              <p:cNvSpPr txBox="1"/>
              <p:nvPr/>
            </p:nvSpPr>
            <p:spPr>
              <a:xfrm>
                <a:off x="415521" y="6116602"/>
                <a:ext cx="3252232" cy="42332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𝐵𝐼𝐴𝑆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5.000</m:t>
                          </m:r>
                        </m:num>
                        <m:den>
                          <m:r>
                            <a:rPr kumimoji="0" lang="pt-BR" sz="1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4.500</m:t>
                          </m:r>
                        </m:den>
                      </m:f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𝑋</m:t>
                      </m:r>
                      <m:r>
                        <a:rPr kumimoji="0" lang="pt-BR" sz="1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100=  </m:t>
                      </m:r>
                      <m:r>
                        <a:rPr kumimoji="0" lang="pt-BR" sz="1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𝟏𝟏</m:t>
                      </m:r>
                      <m:r>
                        <a:rPr kumimoji="0" lang="pt-BR" sz="1400" b="1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%</m:t>
                      </m:r>
                    </m:oMath>
                  </m:oMathPara>
                </a14:m>
                <a:endParaRPr kumimoji="0" 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9">
                <a:extLst>
                  <a:ext uri="{FF2B5EF4-FFF2-40B4-BE49-F238E27FC236}">
                    <a16:creationId xmlns:a16="http://schemas.microsoft.com/office/drawing/2014/main" id="{51B49757-475C-4CEC-BBEA-8DABEF8EC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521" y="6116602"/>
                <a:ext cx="3252232" cy="423321"/>
              </a:xfrm>
              <a:prstGeom prst="rect">
                <a:avLst/>
              </a:prstGeom>
              <a:blipFill>
                <a:blip r:embed="rId7"/>
                <a:stretch>
                  <a:fillRect l="-1873" b="-10000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Conector de Seta Reta 5">
            <a:extLst>
              <a:ext uri="{FF2B5EF4-FFF2-40B4-BE49-F238E27FC236}">
                <a16:creationId xmlns:a16="http://schemas.microsoft.com/office/drawing/2014/main" id="{C9E3E3EC-B507-4891-86CF-58D6A3FEB692}"/>
              </a:ext>
            </a:extLst>
          </p:cNvPr>
          <p:cNvCxnSpPr>
            <a:cxnSpLocks/>
          </p:cNvCxnSpPr>
          <p:nvPr/>
        </p:nvCxnSpPr>
        <p:spPr>
          <a:xfrm flipV="1">
            <a:off x="2927729" y="5610433"/>
            <a:ext cx="1956132" cy="710712"/>
          </a:xfrm>
          <a:prstGeom prst="straightConnector1">
            <a:avLst/>
          </a:prstGeom>
          <a:ln w="19050">
            <a:solidFill>
              <a:srgbClr val="3035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164EF5BC-10DD-45A7-9BFA-107D89490864}"/>
              </a:ext>
            </a:extLst>
          </p:cNvPr>
          <p:cNvSpPr txBox="1"/>
          <p:nvPr/>
        </p:nvSpPr>
        <p:spPr>
          <a:xfrm>
            <a:off x="6825772" y="1216271"/>
            <a:ext cx="1350241" cy="92333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Impacto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Estoques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Fluxo Caixa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47E3AAF5-9B89-42BB-A6F7-2EF72360D667}"/>
              </a:ext>
            </a:extLst>
          </p:cNvPr>
          <p:cNvSpPr txBox="1"/>
          <p:nvPr/>
        </p:nvSpPr>
        <p:spPr>
          <a:xfrm>
            <a:off x="8042496" y="5736093"/>
            <a:ext cx="2844241" cy="92333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Compras </a:t>
            </a: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Emergencias</a:t>
            </a: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Atraso atendimento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dirty="0">
                <a:solidFill>
                  <a:prstClr val="white"/>
                </a:solidFill>
                <a:latin typeface="Open Sans Light"/>
              </a:rPr>
              <a:t>Impacto na Produtividade</a:t>
            </a: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cxnSp>
        <p:nvCxnSpPr>
          <p:cNvPr id="4" name="Straight Connector 5">
            <a:extLst>
              <a:ext uri="{FF2B5EF4-FFF2-40B4-BE49-F238E27FC236}">
                <a16:creationId xmlns:a16="http://schemas.microsoft.com/office/drawing/2014/main" id="{9A751ED8-48C1-675F-0866-8F869614C4DA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4C2DA05F-D89E-1693-A10B-F4836DE5D1CC}"/>
              </a:ext>
            </a:extLst>
          </p:cNvPr>
          <p:cNvSpPr/>
          <p:nvPr/>
        </p:nvSpPr>
        <p:spPr>
          <a:xfrm>
            <a:off x="365454" y="190959"/>
            <a:ext cx="10831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Bias – </a:t>
            </a:r>
            <a:r>
              <a:rPr lang="pt-BR" sz="28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Mostra se o desvio ocorreu para cima ou para baixo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299AC4B-D698-81BC-CA8F-63EFBC806C8F}"/>
              </a:ext>
            </a:extLst>
          </p:cNvPr>
          <p:cNvSpPr txBox="1"/>
          <p:nvPr/>
        </p:nvSpPr>
        <p:spPr>
          <a:xfrm>
            <a:off x="431901" y="1216271"/>
            <a:ext cx="4050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Bias Positivo: </a:t>
            </a:r>
            <a:r>
              <a:rPr lang="pt-BR" dirty="0"/>
              <a:t>Previsão superestimada</a:t>
            </a:r>
          </a:p>
          <a:p>
            <a:r>
              <a:rPr lang="pt-BR" b="1" dirty="0"/>
              <a:t>Bias Negativo: </a:t>
            </a:r>
            <a:r>
              <a:rPr lang="pt-BR" dirty="0"/>
              <a:t>Previsão subestimada</a:t>
            </a:r>
          </a:p>
        </p:txBody>
      </p:sp>
    </p:spTree>
    <p:extLst>
      <p:ext uri="{BB962C8B-B14F-4D97-AF65-F5344CB8AC3E}">
        <p14:creationId xmlns:p14="http://schemas.microsoft.com/office/powerpoint/2010/main" val="131143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Graphic spid="13" grpId="0">
        <p:bldAsOne/>
      </p:bldGraphic>
      <p:bldP spid="17" grpId="0"/>
      <p:bldP spid="3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D4A36B-7CCB-D2C0-D964-8EA69D8B2AFB}"/>
              </a:ext>
            </a:extLst>
          </p:cNvPr>
          <p:cNvSpPr txBox="1"/>
          <p:nvPr/>
        </p:nvSpPr>
        <p:spPr>
          <a:xfrm>
            <a:off x="0" y="357183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OUTRAS MÉTRICAS</a:t>
            </a:r>
          </a:p>
        </p:txBody>
      </p:sp>
    </p:spTree>
    <p:extLst>
      <p:ext uri="{BB962C8B-B14F-4D97-AF65-F5344CB8AC3E}">
        <p14:creationId xmlns:p14="http://schemas.microsoft.com/office/powerpoint/2010/main" val="3800259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1122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WMAPE –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Weighted</a:t>
            </a: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Mean</a:t>
            </a: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Absolute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Percentage</a:t>
            </a: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Error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1B43F96-C860-2FD3-7BA6-E43ED9D8ABB6}"/>
              </a:ext>
            </a:extLst>
          </p:cNvPr>
          <p:cNvSpPr txBox="1"/>
          <p:nvPr/>
        </p:nvSpPr>
        <p:spPr>
          <a:xfrm>
            <a:off x="691719" y="1197786"/>
            <a:ext cx="651088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W: Utilizaremos o volume faturado como peso para ponderar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E2E7111-1887-9C68-4C63-740E0679B1E1}"/>
              </a:ext>
            </a:extLst>
          </p:cNvPr>
          <p:cNvSpPr txBox="1"/>
          <p:nvPr/>
        </p:nvSpPr>
        <p:spPr>
          <a:xfrm>
            <a:off x="801858" y="2335237"/>
            <a:ext cx="10099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Ex1: utilizar o volume faturado. É o mais comum: neste caso o peso é o próprio volume faturado.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13DB43B-8CC1-1906-14C4-576E575FB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277" y="3195689"/>
            <a:ext cx="9202465" cy="1894230"/>
          </a:xfrm>
          <a:prstGeom prst="rect">
            <a:avLst/>
          </a:prstGeom>
          <a:ln>
            <a:solidFill>
              <a:schemeClr val="accent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ixaDeTexto 14">
                <a:extLst>
                  <a:ext uri="{FF2B5EF4-FFF2-40B4-BE49-F238E27FC236}">
                    <a16:creationId xmlns:a16="http://schemas.microsoft.com/office/drawing/2014/main" id="{CCBE13BF-2F3B-468B-BC46-30294A09CC59}"/>
                  </a:ext>
                </a:extLst>
              </p:cNvPr>
              <p:cNvSpPr txBox="1"/>
              <p:nvPr/>
            </p:nvSpPr>
            <p:spPr>
              <a:xfrm>
                <a:off x="1070977" y="5660214"/>
                <a:ext cx="2943811" cy="863604"/>
              </a:xfrm>
              <a:prstGeom prst="rect">
                <a:avLst/>
              </a:prstGeom>
              <a:noFill/>
              <a:ln w="28575">
                <a:noFill/>
                <a:prstDash val="lgDash"/>
              </a:ln>
            </p:spPr>
            <p:txBody>
              <a:bodyPr wrap="square" lIns="108000" tIns="108000" rIns="108000" bIns="108000" rtlCol="0">
                <a:no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sz="1050" b="1" i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𝐖𝐌𝐀𝐏𝐄</m:t>
                      </m:r>
                      <m:r>
                        <a:rPr lang="en-US" sz="1050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t-BR" sz="1050" b="1" i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US" sz="105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en-US" sz="1050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𝐢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sup>
                            <m:e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𝐄𝐫𝐫𝐨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 %| ∗ 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𝐏𝐞𝐬𝐨</m:t>
                              </m:r>
                            </m:e>
                          </m:nary>
                          <m:r>
                            <a:rPr lang="en-US" sz="1050" b="1" i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nary>
                            <m:naryPr>
                              <m:chr m:val="∑"/>
                              <m:ctrlPr>
                                <a:rPr lang="en-US" sz="1050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𝐢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sup>
                            <m:e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𝐏𝐞𝐬𝐨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US" b="1">
                  <a:solidFill>
                    <a:schemeClr val="tx2"/>
                  </a:solidFill>
                  <a:latin typeface="Conduit ITC Light" panose="02000406040000020004" pitchFamily="2" charset="0"/>
                </a:endParaRPr>
              </a:p>
            </p:txBody>
          </p:sp>
        </mc:Choice>
        <mc:Fallback xmlns="">
          <p:sp>
            <p:nvSpPr>
              <p:cNvPr id="15" name="CaixaDeTexto 14">
                <a:extLst>
                  <a:ext uri="{FF2B5EF4-FFF2-40B4-BE49-F238E27FC236}">
                    <a16:creationId xmlns:a16="http://schemas.microsoft.com/office/drawing/2014/main" id="{CCBE13BF-2F3B-468B-BC46-30294A09CC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977" y="5660214"/>
                <a:ext cx="2943811" cy="863604"/>
              </a:xfrm>
              <a:prstGeom prst="rect">
                <a:avLst/>
              </a:prstGeom>
              <a:blipFill>
                <a:blip r:embed="rId5"/>
                <a:stretch>
                  <a:fillRect t="-23404" b="-4255"/>
                </a:stretch>
              </a:blipFill>
              <a:ln w="28575">
                <a:noFill/>
                <a:prstDash val="lgDash"/>
              </a:ln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CaixaDeTexto 15">
            <a:extLst>
              <a:ext uri="{FF2B5EF4-FFF2-40B4-BE49-F238E27FC236}">
                <a16:creationId xmlns:a16="http://schemas.microsoft.com/office/drawing/2014/main" id="{68157924-830E-3649-D51B-463F73B1A2C2}"/>
              </a:ext>
            </a:extLst>
          </p:cNvPr>
          <p:cNvSpPr txBox="1"/>
          <p:nvPr/>
        </p:nvSpPr>
        <p:spPr>
          <a:xfrm>
            <a:off x="4963743" y="5907350"/>
            <a:ext cx="549580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BR" b="1" dirty="0"/>
              <a:t>No </a:t>
            </a:r>
            <a:r>
              <a:rPr lang="pt-BR" b="1" dirty="0" err="1"/>
              <a:t>excel</a:t>
            </a:r>
            <a:r>
              <a:rPr lang="pt-BR" b="1" dirty="0"/>
              <a:t> fica:  = soma (des. </a:t>
            </a:r>
            <a:r>
              <a:rPr lang="pt-BR" b="1" dirty="0" err="1"/>
              <a:t>Abs</a:t>
            </a:r>
            <a:r>
              <a:rPr lang="pt-BR" b="1" dirty="0"/>
              <a:t>) / soma (Peso) *100</a:t>
            </a:r>
          </a:p>
        </p:txBody>
      </p:sp>
    </p:spTree>
    <p:extLst>
      <p:ext uri="{BB962C8B-B14F-4D97-AF65-F5344CB8AC3E}">
        <p14:creationId xmlns:p14="http://schemas.microsoft.com/office/powerpoint/2010/main" val="4286135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1122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WMAPE –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Weighted</a:t>
            </a: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Mean</a:t>
            </a: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Absolute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Percentage</a:t>
            </a:r>
            <a:r>
              <a:rPr lang="pt-BR" sz="32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</a:t>
            </a:r>
            <a:r>
              <a:rPr lang="pt-BR" sz="3200" b="1" dirty="0" err="1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Error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1B43F96-C860-2FD3-7BA6-E43ED9D8ABB6}"/>
              </a:ext>
            </a:extLst>
          </p:cNvPr>
          <p:cNvSpPr txBox="1"/>
          <p:nvPr/>
        </p:nvSpPr>
        <p:spPr>
          <a:xfrm>
            <a:off x="691719" y="1197786"/>
            <a:ext cx="814537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W: Utilizaremos o peso %, sendo curva A: 100%, Curva B: 80% e Curva C: 50%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E2E7111-1887-9C68-4C63-740E0679B1E1}"/>
              </a:ext>
            </a:extLst>
          </p:cNvPr>
          <p:cNvSpPr txBox="1"/>
          <p:nvPr/>
        </p:nvSpPr>
        <p:spPr>
          <a:xfrm>
            <a:off x="801858" y="2335237"/>
            <a:ext cx="11003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Ex2: fazendo isso suavizamos ainda mais o indicador em sua totalidade colocando mais esforço/foco nos</a:t>
            </a:r>
          </a:p>
          <a:p>
            <a:r>
              <a:rPr lang="pt-BR" b="1" dirty="0"/>
              <a:t>Itens de maior interesse, neste caso os curva 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ixaDeTexto 14">
                <a:extLst>
                  <a:ext uri="{FF2B5EF4-FFF2-40B4-BE49-F238E27FC236}">
                    <a16:creationId xmlns:a16="http://schemas.microsoft.com/office/drawing/2014/main" id="{CCBE13BF-2F3B-468B-BC46-30294A09CC59}"/>
                  </a:ext>
                </a:extLst>
              </p:cNvPr>
              <p:cNvSpPr txBox="1"/>
              <p:nvPr/>
            </p:nvSpPr>
            <p:spPr>
              <a:xfrm>
                <a:off x="1070977" y="5660214"/>
                <a:ext cx="2943811" cy="863604"/>
              </a:xfrm>
              <a:prstGeom prst="rect">
                <a:avLst/>
              </a:prstGeom>
              <a:noFill/>
              <a:ln w="28575">
                <a:noFill/>
                <a:prstDash val="lgDash"/>
              </a:ln>
            </p:spPr>
            <p:txBody>
              <a:bodyPr wrap="square" lIns="108000" tIns="108000" rIns="108000" bIns="108000" rtlCol="0">
                <a:noAutofit/>
              </a:bodyPr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sz="1050" b="1" i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𝐖𝐌𝐀𝐏𝐄</m:t>
                      </m:r>
                      <m:r>
                        <a:rPr lang="en-US" sz="1050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t-BR" sz="1050" b="1" i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US" sz="105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en-US" sz="1050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𝐢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sup>
                            <m:e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𝐄𝐫𝐫𝐨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 %| ∗ 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𝐏𝐞𝐬𝐨</m:t>
                              </m:r>
                            </m:e>
                          </m:nary>
                          <m:r>
                            <a:rPr lang="en-US" sz="1050" b="1" i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nary>
                            <m:naryPr>
                              <m:chr m:val="∑"/>
                              <m:ctrlPr>
                                <a:rPr lang="en-US" sz="1050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𝐢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sup>
                            <m:e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pt-BR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𝐏𝐞𝐬𝐨</m:t>
                              </m:r>
                              <m:r>
                                <a:rPr lang="en-US" sz="1050" b="1" i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US" b="1">
                  <a:solidFill>
                    <a:schemeClr val="tx2"/>
                  </a:solidFill>
                  <a:latin typeface="Conduit ITC Light" panose="02000406040000020004" pitchFamily="2" charset="0"/>
                </a:endParaRPr>
              </a:p>
            </p:txBody>
          </p:sp>
        </mc:Choice>
        <mc:Fallback xmlns="">
          <p:sp>
            <p:nvSpPr>
              <p:cNvPr id="15" name="CaixaDeTexto 14">
                <a:extLst>
                  <a:ext uri="{FF2B5EF4-FFF2-40B4-BE49-F238E27FC236}">
                    <a16:creationId xmlns:a16="http://schemas.microsoft.com/office/drawing/2014/main" id="{CCBE13BF-2F3B-468B-BC46-30294A09CC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977" y="5660214"/>
                <a:ext cx="2943811" cy="863604"/>
              </a:xfrm>
              <a:prstGeom prst="rect">
                <a:avLst/>
              </a:prstGeom>
              <a:blipFill>
                <a:blip r:embed="rId4"/>
                <a:stretch>
                  <a:fillRect t="-23404" b="-4255"/>
                </a:stretch>
              </a:blipFill>
              <a:ln w="28575">
                <a:noFill/>
                <a:prstDash val="lgDash"/>
              </a:ln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m 2">
            <a:extLst>
              <a:ext uri="{FF2B5EF4-FFF2-40B4-BE49-F238E27FC236}">
                <a16:creationId xmlns:a16="http://schemas.microsoft.com/office/drawing/2014/main" id="{B903B4EB-0966-C8F6-7917-AFC26FE4F7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5643" y="3098331"/>
            <a:ext cx="9888044" cy="228822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7A5EA73-196F-3420-3EBE-9B8F22FB520F}"/>
              </a:ext>
            </a:extLst>
          </p:cNvPr>
          <p:cNvSpPr txBox="1"/>
          <p:nvPr/>
        </p:nvSpPr>
        <p:spPr>
          <a:xfrm>
            <a:off x="7183489" y="5907350"/>
            <a:ext cx="400019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BR" b="1" dirty="0"/>
              <a:t>Vejamos no Excel como fica o cálculo</a:t>
            </a:r>
          </a:p>
        </p:txBody>
      </p:sp>
    </p:spTree>
    <p:extLst>
      <p:ext uri="{BB962C8B-B14F-4D97-AF65-F5344CB8AC3E}">
        <p14:creationId xmlns:p14="http://schemas.microsoft.com/office/powerpoint/2010/main" val="32170882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667201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FVA – FORECAST VALUE ADD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BD3D355-5592-7D82-1FC5-7B27C9AE7F0D}"/>
              </a:ext>
            </a:extLst>
          </p:cNvPr>
          <p:cNvSpPr txBox="1"/>
          <p:nvPr/>
        </p:nvSpPr>
        <p:spPr>
          <a:xfrm>
            <a:off x="431901" y="1014700"/>
            <a:ext cx="110611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Montserrat" panose="02000505000000020004" pitchFamily="2" charset="0"/>
              </a:rPr>
              <a:t>Este indicador é utilizado para sabermos quais envolvidos na construção do Forecast agregou mais ou menos Valor para o mesmo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r>
              <a:rPr lang="pt-BR" dirty="0">
                <a:latin typeface="Montserrat" panose="02000505000000020004" pitchFamily="2" charset="0"/>
              </a:rPr>
              <a:t>A métrica utilizada pode ser o SFA, BIAS, MAPE, WMAPE ou qualquer outra métrica de medição de acuracidade do planejamento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r>
              <a:rPr lang="pt-BR" dirty="0">
                <a:latin typeface="Montserrat" panose="02000505000000020004" pitchFamily="2" charset="0"/>
              </a:rPr>
              <a:t>Neste exemplo utilizamos o MAPE: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r>
              <a:rPr lang="pt-BR" dirty="0">
                <a:latin typeface="Montserrat" panose="02000505000000020004" pitchFamily="2" charset="0"/>
              </a:rPr>
              <a:t>A granularidade escolhida é total Empresa, mas é interessante medir por família, grupo de clientes, </a:t>
            </a:r>
            <a:r>
              <a:rPr lang="pt-BR" dirty="0" err="1">
                <a:latin typeface="Montserrat" panose="02000505000000020004" pitchFamily="2" charset="0"/>
              </a:rPr>
              <a:t>etc</a:t>
            </a:r>
            <a:endParaRPr lang="pt-BR" dirty="0">
              <a:latin typeface="Montserrat" panose="02000505000000020004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BB42691-B665-DCC7-9796-85679DAB9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8106" y="4345251"/>
            <a:ext cx="7188719" cy="16921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555192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Prática</a:t>
            </a:r>
            <a:br>
              <a:rPr lang="pt-BR" sz="4400" dirty="0">
                <a:solidFill>
                  <a:schemeClr val="bg1"/>
                </a:solidFill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accent4"/>
                </a:solidFill>
                <a:latin typeface="Montserrat" panose="02000505000000020004" pitchFamily="2" charset="0"/>
              </a:rPr>
              <a:t>Parte 02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6240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9033242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EXERCÍCIO DE FIXAÇÃO EM PLANILHAS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3DDAF2CB-9109-8834-C8B6-3B1E558E4812}"/>
              </a:ext>
            </a:extLst>
          </p:cNvPr>
          <p:cNvSpPr txBox="1"/>
          <p:nvPr/>
        </p:nvSpPr>
        <p:spPr>
          <a:xfrm>
            <a:off x="1607431" y="1674055"/>
            <a:ext cx="8977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Vamos ver como são construídos os indicadores de performance na prática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2B38871-BDEF-7754-23DB-B0E0D1C77018}"/>
              </a:ext>
            </a:extLst>
          </p:cNvPr>
          <p:cNvSpPr txBox="1"/>
          <p:nvPr/>
        </p:nvSpPr>
        <p:spPr>
          <a:xfrm>
            <a:off x="759656" y="2464617"/>
            <a:ext cx="5474576" cy="37023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Sales Forecast </a:t>
            </a:r>
            <a:r>
              <a:rPr lang="pt-BR" sz="3200" dirty="0" err="1">
                <a:latin typeface="Montserrat" panose="02000505000000020004" pitchFamily="2" charset="0"/>
              </a:rPr>
              <a:t>Accuracy</a:t>
            </a:r>
            <a:endParaRPr lang="pt-BR" sz="3200" dirty="0">
              <a:latin typeface="Montserrat" panose="02000505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Bias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MAPE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WMAPE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FVA</a:t>
            </a:r>
          </a:p>
        </p:txBody>
      </p:sp>
    </p:spTree>
    <p:extLst>
      <p:ext uri="{BB962C8B-B14F-4D97-AF65-F5344CB8AC3E}">
        <p14:creationId xmlns:p14="http://schemas.microsoft.com/office/powerpoint/2010/main" val="3214179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47367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7875</TotalTime>
  <Words>576</Words>
  <Application>Microsoft Office PowerPoint</Application>
  <PresentationFormat>Widescreen</PresentationFormat>
  <Paragraphs>121</Paragraphs>
  <Slides>21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21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Conduit ITC Light</vt:lpstr>
      <vt:lpstr>Montserrat</vt:lpstr>
      <vt:lpstr>Open Sans</vt:lpstr>
      <vt:lpstr>Open Sans Light</vt:lpstr>
      <vt:lpstr>4_Office Theme</vt:lpstr>
      <vt:lpstr>1_Tema do Office</vt:lpstr>
      <vt:lpstr>Contents Slide Master</vt:lpstr>
      <vt:lpstr>1_Contents Slide Master</vt:lpstr>
      <vt:lpstr>Apresentação do PowerPoint</vt:lpstr>
      <vt:lpstr>Apresentação do PowerPoint</vt:lpstr>
      <vt:lpstr>Teoria  Parte 01</vt:lpstr>
      <vt:lpstr>Porque Medir?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Prática  Parte 02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Jorge Alejandro</cp:lastModifiedBy>
  <cp:revision>96</cp:revision>
  <dcterms:created xsi:type="dcterms:W3CDTF">2018-08-21T00:16:09Z</dcterms:created>
  <dcterms:modified xsi:type="dcterms:W3CDTF">2023-10-03T23:37:37Z</dcterms:modified>
</cp:coreProperties>
</file>